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58" r:id="rId3"/>
    <p:sldId id="259" r:id="rId4"/>
    <p:sldId id="260" r:id="rId5"/>
    <p:sldId id="261" r:id="rId6"/>
    <p:sldId id="262" r:id="rId7"/>
    <p:sldId id="263" r:id="rId8"/>
    <p:sldId id="264" r:id="rId9"/>
  </p:sldIdLst>
  <p:sldSz cx="6858000" cy="9906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 roundtripDataSignature="AMtx7mhkYfZR15imOqg9pIFaYo/zLYiE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732" y="-248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customschemas.google.com/relationships/presentationmetadata" Target="meta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70a0bc9540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g170a0bc9540_0_7: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3" name="Google Shape;113;p3: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4: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3" name="Google Shape;113;p3: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191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4: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358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3" name="Google Shape;113;p3: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561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70a0bc9540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g170a0bc9540_0_7: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088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6"/>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10"/>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10"/>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13"/>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1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a:spLocks noGrp="1"/>
          </p:cNvSpPr>
          <p:nvPr>
            <p:ph type="pic" idx="2"/>
          </p:nvPr>
        </p:nvSpPr>
        <p:spPr>
          <a:xfrm>
            <a:off x="2915543" y="1426283"/>
            <a:ext cx="3471863" cy="7039681"/>
          </a:xfrm>
          <a:prstGeom prst="rect">
            <a:avLst/>
          </a:prstGeom>
          <a:noFill/>
          <a:ln>
            <a:noFill/>
          </a:ln>
        </p:spPr>
      </p:sp>
      <p:sp>
        <p:nvSpPr>
          <p:cNvPr id="64" name="Google Shape;64;p14"/>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1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robotica-educativa.hisparob.e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ocioglobalimport.com/" TargetMode="External"/><Relationship Id="rId7" Type="http://schemas.openxmlformats.org/officeDocument/2006/relationships/hyperlink" Target="https://www.tbkids.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hyperlink" Target="https://www.allnet.de/es/"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prodel.es/" TargetMode="External"/><Relationship Id="rId5" Type="http://schemas.openxmlformats.org/officeDocument/2006/relationships/hyperlink" Target="https://www.micro-log.com/" TargetMode="External"/><Relationship Id="rId4" Type="http://schemas.openxmlformats.org/officeDocument/2006/relationships/hyperlink" Target="https://www.ro-botica.com/" TargetMode="Externa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www.azulcom.com/arganbot/"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ocioglobalimport.com/" TargetMode="External"/><Relationship Id="rId4" Type="http://schemas.openxmlformats.org/officeDocument/2006/relationships/hyperlink" Target="https://www.ro-botica.com/" TargetMode="Externa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hyperlink" Target="https://zerusandona.com/" TargetMode="External"/><Relationship Id="rId3" Type="http://schemas.openxmlformats.org/officeDocument/2006/relationships/image" Target="../media/image6.png"/><Relationship Id="rId7" Type="http://schemas.openxmlformats.org/officeDocument/2006/relationships/hyperlink" Target="https://www.prodel.e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optimuseducacion.es/" TargetMode="External"/><Relationship Id="rId5" Type="http://schemas.openxmlformats.org/officeDocument/2006/relationships/image" Target="../media/image13.jpg"/><Relationship Id="rId10" Type="http://schemas.openxmlformats.org/officeDocument/2006/relationships/image" Target="../media/image15.jpeg"/><Relationship Id="rId4" Type="http://schemas.openxmlformats.org/officeDocument/2006/relationships/hyperlink" Target="https://www.micro-log.com/" TargetMode="External"/><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micro-log.com/" TargetMode="External"/><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azulcom.com/arganbot/" TargetMode="External"/><Relationship Id="rId5" Type="http://schemas.openxmlformats.org/officeDocument/2006/relationships/hyperlink" Target="http://www.eurobot.es/" TargetMode="External"/><Relationship Id="rId10" Type="http://schemas.openxmlformats.org/officeDocument/2006/relationships/image" Target="../media/image18.jpg"/><Relationship Id="rId4" Type="http://schemas.openxmlformats.org/officeDocument/2006/relationships/hyperlink" Target="https://www.uah.es/es/" TargetMode="Externa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6.png"/><Relationship Id="rId7" Type="http://schemas.openxmlformats.org/officeDocument/2006/relationships/hyperlink" Target="https://www.jovi.es/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ro-botica.com/" TargetMode="External"/><Relationship Id="rId5" Type="http://schemas.openxmlformats.org/officeDocument/2006/relationships/image" Target="../media/image19.jpeg"/><Relationship Id="rId4" Type="http://schemas.openxmlformats.org/officeDocument/2006/relationships/hyperlink" Target="https://www.allnet.de/es/" TargetMode="External"/><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hyperlink" Target="https://www.tbkids.es/" TargetMode="External"/><Relationship Id="rId3" Type="http://schemas.openxmlformats.org/officeDocument/2006/relationships/hyperlink" Target="https://www.prodel.es/" TargetMode="External"/><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6.jpeg"/><Relationship Id="rId5" Type="http://schemas.openxmlformats.org/officeDocument/2006/relationships/hyperlink" Target="https://www.allnet.de/es/" TargetMode="External"/><Relationship Id="rId10" Type="http://schemas.openxmlformats.org/officeDocument/2006/relationships/image" Target="../media/image25.jpg"/><Relationship Id="rId4" Type="http://schemas.openxmlformats.org/officeDocument/2006/relationships/image" Target="../media/image22.JP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233913" y="179744"/>
            <a:ext cx="5637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rgbClr val="EF435E"/>
                </a:solidFill>
                <a:latin typeface="Calibri"/>
                <a:ea typeface="Calibri"/>
                <a:cs typeface="Calibri"/>
                <a:sym typeface="Calibri"/>
              </a:rPr>
              <a:t>STEAM</a:t>
            </a:r>
            <a:r>
              <a:rPr lang="es-ES" sz="1800" b="1" i="0" u="none" strike="noStrike" cap="none">
                <a:solidFill>
                  <a:srgbClr val="6567B0"/>
                </a:solidFill>
                <a:latin typeface="Calibri"/>
                <a:ea typeface="Calibri"/>
                <a:cs typeface="Calibri"/>
                <a:sym typeface="Calibri"/>
              </a:rPr>
              <a:t> </a:t>
            </a:r>
            <a:r>
              <a:rPr lang="es-ES" sz="1800" b="1" i="0" u="none" strike="noStrike" cap="none">
                <a:solidFill>
                  <a:srgbClr val="0000FF"/>
                </a:solidFill>
                <a:latin typeface="Calibri"/>
                <a:ea typeface="Calibri"/>
                <a:cs typeface="Calibri"/>
                <a:sym typeface="Calibri"/>
              </a:rPr>
              <a:t>Y CURRÍCULUM EN LA ERA DIGITAL</a:t>
            </a:r>
            <a:r>
              <a:rPr lang="es-ES" sz="1800" b="1" i="0" u="none" strike="noStrike" cap="none">
                <a:solidFill>
                  <a:srgbClr val="6567B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
          <p:cNvSpPr txBox="1"/>
          <p:nvPr/>
        </p:nvSpPr>
        <p:spPr>
          <a:xfrm>
            <a:off x="233913" y="670825"/>
            <a:ext cx="46464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595959"/>
                </a:solidFill>
                <a:latin typeface="Calibri"/>
                <a:ea typeface="Calibri"/>
                <a:cs typeface="Calibri"/>
                <a:sym typeface="Calibri"/>
              </a:rPr>
              <a:t>Jornadas por la Semana Europea de la Robótica #ERW202</a:t>
            </a:r>
            <a:r>
              <a:rPr lang="es-ES" b="1" dirty="0">
                <a:solidFill>
                  <a:srgbClr val="595959"/>
                </a:solidFill>
                <a:latin typeface="Calibri"/>
                <a:ea typeface="Calibri"/>
                <a:cs typeface="Calibri"/>
                <a:sym typeface="Calibri"/>
              </a:rPr>
              <a:t>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dirty="0">
                <a:solidFill>
                  <a:srgbClr val="595959"/>
                </a:solidFill>
                <a:latin typeface="Calibri"/>
                <a:ea typeface="Calibri"/>
                <a:cs typeface="Calibri"/>
                <a:sym typeface="Calibri"/>
              </a:rPr>
              <a:t>SIMO EDUCACIÓN</a:t>
            </a:r>
            <a:r>
              <a:rPr lang="es-ES" sz="1400" b="1" i="0" u="none" strike="noStrike" cap="none" dirty="0">
                <a:solidFill>
                  <a:srgbClr val="595959"/>
                </a:solidFill>
                <a:latin typeface="Calibri"/>
                <a:ea typeface="Calibri"/>
                <a:cs typeface="Calibri"/>
                <a:sym typeface="Calibri"/>
              </a:rPr>
              <a:t>. </a:t>
            </a:r>
            <a:r>
              <a:rPr lang="es-ES" b="1" dirty="0">
                <a:solidFill>
                  <a:srgbClr val="595959"/>
                </a:solidFill>
                <a:latin typeface="Calibri"/>
                <a:ea typeface="Calibri"/>
                <a:cs typeface="Calibri"/>
                <a:sym typeface="Calibri"/>
              </a:rPr>
              <a:t>IFEMA - Feria de Madrid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dirty="0">
                <a:solidFill>
                  <a:srgbClr val="FEBB18"/>
                </a:solidFill>
                <a:latin typeface="Calibri"/>
                <a:ea typeface="Calibri"/>
                <a:cs typeface="Calibri"/>
                <a:sym typeface="Calibri"/>
              </a:rPr>
              <a:t>22, 23 y 24 de noviembre de 2022</a:t>
            </a:r>
            <a:r>
              <a:rPr lang="es-ES" sz="1400" b="1" i="0" u="none" strike="noStrike" cap="none" dirty="0">
                <a:solidFill>
                  <a:srgbClr val="FEBB18"/>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86" name="Google Shape;86;p1"/>
          <p:cNvSpPr txBox="1"/>
          <p:nvPr/>
        </p:nvSpPr>
        <p:spPr>
          <a:xfrm>
            <a:off x="254126" y="4278504"/>
            <a:ext cx="3918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600" b="1" i="0" u="none" strike="noStrike" cap="none" dirty="0">
                <a:solidFill>
                  <a:srgbClr val="EF435E"/>
                </a:solidFill>
                <a:latin typeface="Calibri"/>
                <a:ea typeface="Calibri"/>
                <a:cs typeface="Calibri"/>
                <a:sym typeface="Calibri"/>
              </a:rPr>
              <a:t>Listado resumen de talleres</a:t>
            </a:r>
            <a:endParaRPr sz="1600" b="1" i="0" u="none" strike="noStrike" cap="none" dirty="0">
              <a:solidFill>
                <a:srgbClr val="595959"/>
              </a:solidFill>
              <a:latin typeface="Calibri"/>
              <a:ea typeface="Calibri"/>
              <a:cs typeface="Calibri"/>
              <a:sym typeface="Calibri"/>
            </a:endParaRPr>
          </a:p>
        </p:txBody>
      </p:sp>
      <p:sp>
        <p:nvSpPr>
          <p:cNvPr id="87" name="Google Shape;87;p1"/>
          <p:cNvSpPr txBox="1"/>
          <p:nvPr/>
        </p:nvSpPr>
        <p:spPr>
          <a:xfrm>
            <a:off x="254126" y="4780668"/>
            <a:ext cx="6198900" cy="1630149"/>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200" b="1" u="sng" dirty="0">
                <a:solidFill>
                  <a:schemeClr val="accent1"/>
                </a:solidFill>
                <a:latin typeface="Calibri"/>
                <a:ea typeface="Calibri"/>
                <a:cs typeface="Calibri"/>
                <a:sym typeface="Calibri"/>
              </a:rPr>
              <a:t>MARTES 22 DE NOVIEMBRE</a:t>
            </a:r>
            <a:endParaRPr sz="1400" b="0" i="0" u="none" strike="noStrike" cap="none" dirty="0">
              <a:solidFill>
                <a:schemeClr val="accent1"/>
              </a:solidFill>
              <a:latin typeface="Arial"/>
              <a:ea typeface="Arial"/>
              <a:cs typeface="Arial"/>
              <a:sym typeface="Arial"/>
            </a:endParaRPr>
          </a:p>
          <a:p>
            <a:pPr marL="457200" marR="0" lvl="0" indent="-292100" algn="just" rtl="0">
              <a:lnSpc>
                <a:spcPct val="115000"/>
              </a:lnSpc>
              <a:spcBef>
                <a:spcPts val="400"/>
              </a:spcBef>
              <a:spcAft>
                <a:spcPts val="0"/>
              </a:spcAft>
              <a:buClr>
                <a:srgbClr val="3F3F3F"/>
              </a:buClr>
              <a:buSzPts val="1000"/>
              <a:buFont typeface="Calibri"/>
              <a:buChar char="-"/>
            </a:pPr>
            <a:r>
              <a:rPr lang="es-ES" sz="900" b="1" dirty="0">
                <a:solidFill>
                  <a:schemeClr val="accent1"/>
                </a:solidFill>
                <a:latin typeface="Calibri"/>
                <a:ea typeface="Calibri"/>
                <a:cs typeface="Calibri"/>
                <a:sym typeface="Calibri"/>
              </a:rPr>
              <a:t>11:00 h</a:t>
            </a:r>
            <a:r>
              <a:rPr lang="es-ES" sz="900" b="1" dirty="0">
                <a:solidFill>
                  <a:schemeClr val="tx1"/>
                </a:solidFill>
                <a:latin typeface="Calibri"/>
                <a:ea typeface="Calibri"/>
                <a:cs typeface="Calibri"/>
                <a:sym typeface="Calibri"/>
              </a:rPr>
              <a:t>: BT </a:t>
            </a:r>
            <a:r>
              <a:rPr lang="es-ES" sz="900" b="1" dirty="0" err="1">
                <a:solidFill>
                  <a:schemeClr val="tx1"/>
                </a:solidFill>
                <a:latin typeface="Calibri"/>
                <a:ea typeface="Calibri"/>
                <a:cs typeface="Calibri"/>
                <a:sym typeface="Calibri"/>
              </a:rPr>
              <a:t>Beginner</a:t>
            </a:r>
            <a:r>
              <a:rPr lang="es-ES" sz="900" b="1" dirty="0">
                <a:solidFill>
                  <a:schemeClr val="tx1"/>
                </a:solidFill>
                <a:latin typeface="Calibri"/>
                <a:ea typeface="Calibri"/>
                <a:cs typeface="Calibri"/>
                <a:sym typeface="Calibri"/>
              </a:rPr>
              <a:t>, de la industria al aula: enseña tecnología desde primaria con un enfoque práctico - Ocio Global </a:t>
            </a:r>
            <a:r>
              <a:rPr lang="es-ES" sz="900" b="1" dirty="0" err="1">
                <a:solidFill>
                  <a:schemeClr val="tx1"/>
                </a:solidFill>
                <a:latin typeface="Calibri"/>
                <a:ea typeface="Calibri"/>
                <a:cs typeface="Calibri"/>
                <a:sym typeface="Calibri"/>
              </a:rPr>
              <a:t>Import</a:t>
            </a:r>
            <a:r>
              <a:rPr lang="es-ES" sz="900" b="1" dirty="0">
                <a:solidFill>
                  <a:schemeClr val="tx1"/>
                </a:solidFill>
                <a:latin typeface="Calibri"/>
                <a:ea typeface="Calibri"/>
                <a:cs typeface="Calibri"/>
                <a:sym typeface="Calibri"/>
              </a:rPr>
              <a:t>. Primaria - Secundaria</a:t>
            </a:r>
            <a:endParaRPr sz="900" b="1" dirty="0">
              <a:solidFill>
                <a:schemeClr val="tx1"/>
              </a:solidFill>
              <a:latin typeface="Calibri"/>
              <a:ea typeface="Calibri"/>
              <a:cs typeface="Calibri"/>
              <a:sym typeface="Calibri"/>
            </a:endParaRPr>
          </a:p>
          <a:p>
            <a:pPr marL="457200" marR="0" lvl="0" indent="-292100" algn="just" rtl="0">
              <a:lnSpc>
                <a:spcPct val="115000"/>
              </a:lnSpc>
              <a:spcBef>
                <a:spcPts val="0"/>
              </a:spcBef>
              <a:spcAft>
                <a:spcPts val="0"/>
              </a:spcAft>
              <a:buClr>
                <a:srgbClr val="3F3F3F"/>
              </a:buClr>
              <a:buSzPts val="1000"/>
              <a:buFont typeface="Calibri"/>
              <a:buChar char="-"/>
            </a:pPr>
            <a:r>
              <a:rPr lang="es-ES" sz="900" b="1" dirty="0">
                <a:solidFill>
                  <a:schemeClr val="accent1"/>
                </a:solidFill>
                <a:latin typeface="Calibri"/>
                <a:ea typeface="Calibri"/>
                <a:cs typeface="Calibri"/>
                <a:sym typeface="Calibri"/>
              </a:rPr>
              <a:t>12:00 h</a:t>
            </a:r>
            <a:r>
              <a:rPr lang="es-ES" sz="900" b="1" dirty="0">
                <a:solidFill>
                  <a:srgbClr val="0070C0"/>
                </a:solidFill>
                <a:latin typeface="Calibri"/>
                <a:ea typeface="Calibri"/>
                <a:cs typeface="Calibri"/>
                <a:sym typeface="Calibri"/>
              </a:rPr>
              <a:t>:</a:t>
            </a:r>
            <a:r>
              <a:rPr lang="es-ES" sz="900" b="1" dirty="0">
                <a:solidFill>
                  <a:srgbClr val="3F3F3F"/>
                </a:solidFill>
                <a:latin typeface="Calibri"/>
                <a:ea typeface="Calibri"/>
                <a:cs typeface="Calibri"/>
                <a:sym typeface="Calibri"/>
              </a:rPr>
              <a:t> </a:t>
            </a:r>
            <a:r>
              <a:rPr lang="es-ES" sz="900" b="1" dirty="0">
                <a:solidFill>
                  <a:schemeClr val="tx1"/>
                </a:solidFill>
                <a:latin typeface="Calibri"/>
                <a:ea typeface="Calibri"/>
                <a:cs typeface="Calibri"/>
                <a:sym typeface="Calibri"/>
              </a:rPr>
              <a:t>Aprender a programar sin pantallas, el primer paso para desarrollar el pensamiento computacional - ALLNET- Infantil y primaria</a:t>
            </a:r>
            <a:endParaRPr sz="900" b="1" dirty="0">
              <a:solidFill>
                <a:schemeClr val="tx1"/>
              </a:solidFill>
              <a:latin typeface="Calibri"/>
              <a:ea typeface="Calibri"/>
              <a:cs typeface="Calibri"/>
              <a:sym typeface="Calibri"/>
            </a:endParaRPr>
          </a:p>
          <a:p>
            <a:pPr marL="457200" marR="0" lvl="0" indent="-292100" algn="just" rtl="0">
              <a:lnSpc>
                <a:spcPct val="115000"/>
              </a:lnSpc>
              <a:spcBef>
                <a:spcPts val="0"/>
              </a:spcBef>
              <a:spcAft>
                <a:spcPts val="0"/>
              </a:spcAft>
              <a:buClr>
                <a:srgbClr val="3F3F3F"/>
              </a:buClr>
              <a:buSzPts val="1000"/>
              <a:buFont typeface="Calibri"/>
              <a:buChar char="-"/>
            </a:pPr>
            <a:r>
              <a:rPr lang="es-ES" sz="900" b="1" dirty="0">
                <a:solidFill>
                  <a:schemeClr val="accent1"/>
                </a:solidFill>
                <a:latin typeface="Calibri"/>
                <a:ea typeface="Calibri"/>
                <a:cs typeface="Calibri"/>
                <a:sym typeface="Calibri"/>
              </a:rPr>
              <a:t>13:00 h:</a:t>
            </a:r>
            <a:r>
              <a:rPr lang="es-ES" sz="900" b="1" dirty="0">
                <a:solidFill>
                  <a:srgbClr val="3F3F3F"/>
                </a:solidFill>
                <a:latin typeface="Calibri"/>
                <a:ea typeface="Calibri"/>
                <a:cs typeface="Calibri"/>
                <a:sym typeface="Calibri"/>
              </a:rPr>
              <a:t> </a:t>
            </a:r>
            <a:r>
              <a:rPr lang="es-ES" sz="900" b="1" dirty="0">
                <a:solidFill>
                  <a:schemeClr val="tx1"/>
                </a:solidFill>
                <a:latin typeface="Calibri"/>
                <a:ea typeface="Calibri"/>
                <a:cs typeface="Calibri"/>
                <a:sym typeface="Calibri"/>
              </a:rPr>
              <a:t>Sesión práctica para el Currículum Escolar Juntando Tecnología y Sostenibilidad. - TBKIDS - Primaria</a:t>
            </a:r>
            <a:endParaRPr sz="900" b="1" dirty="0">
              <a:solidFill>
                <a:schemeClr val="tx1"/>
              </a:solidFill>
              <a:latin typeface="Calibri"/>
              <a:ea typeface="Calibri"/>
              <a:cs typeface="Calibri"/>
              <a:sym typeface="Calibri"/>
            </a:endParaRPr>
          </a:p>
          <a:p>
            <a:pPr marL="457200" marR="0" lvl="0" indent="-292100" algn="just" rtl="0">
              <a:lnSpc>
                <a:spcPct val="115000"/>
              </a:lnSpc>
              <a:spcBef>
                <a:spcPts val="0"/>
              </a:spcBef>
              <a:spcAft>
                <a:spcPts val="0"/>
              </a:spcAft>
              <a:buClr>
                <a:srgbClr val="3F3F3F"/>
              </a:buClr>
              <a:buSzPts val="1000"/>
              <a:buFont typeface="Calibri"/>
              <a:buChar char="-"/>
            </a:pPr>
            <a:r>
              <a:rPr lang="es-ES" sz="900" b="1" dirty="0">
                <a:solidFill>
                  <a:schemeClr val="accent1"/>
                </a:solidFill>
                <a:latin typeface="Calibri"/>
                <a:ea typeface="Calibri"/>
                <a:cs typeface="Calibri"/>
                <a:sym typeface="Calibri"/>
              </a:rPr>
              <a:t>15:30 h</a:t>
            </a:r>
            <a:r>
              <a:rPr lang="es-ES" sz="900" b="1" dirty="0">
                <a:solidFill>
                  <a:schemeClr val="tx1"/>
                </a:solidFill>
                <a:latin typeface="Calibri"/>
                <a:ea typeface="Calibri"/>
                <a:cs typeface="Calibri"/>
                <a:sym typeface="Calibri"/>
              </a:rPr>
              <a:t>: Con S de STEAM - PRODEL - Secundaria/</a:t>
            </a:r>
            <a:r>
              <a:rPr lang="es-ES" sz="900" b="1" dirty="0" err="1">
                <a:solidFill>
                  <a:schemeClr val="tx1"/>
                </a:solidFill>
                <a:latin typeface="Calibri"/>
                <a:ea typeface="Calibri"/>
                <a:cs typeface="Calibri"/>
                <a:sym typeface="Calibri"/>
              </a:rPr>
              <a:t>Bachillertato</a:t>
            </a:r>
            <a:r>
              <a:rPr lang="es-ES" sz="900" b="1" dirty="0">
                <a:solidFill>
                  <a:schemeClr val="tx1"/>
                </a:solidFill>
                <a:latin typeface="Calibri"/>
                <a:ea typeface="Calibri"/>
                <a:cs typeface="Calibri"/>
                <a:sym typeface="Calibri"/>
              </a:rPr>
              <a:t>/Universidad</a:t>
            </a:r>
            <a:endParaRPr sz="900" b="1" dirty="0">
              <a:solidFill>
                <a:schemeClr val="tx1"/>
              </a:solidFill>
              <a:latin typeface="Calibri"/>
              <a:ea typeface="Calibri"/>
              <a:cs typeface="Calibri"/>
              <a:sym typeface="Calibri"/>
            </a:endParaRPr>
          </a:p>
          <a:p>
            <a:pPr marL="457200" marR="0" lvl="0" indent="-292100" algn="just" rtl="0">
              <a:lnSpc>
                <a:spcPct val="115000"/>
              </a:lnSpc>
              <a:spcBef>
                <a:spcPts val="0"/>
              </a:spcBef>
              <a:spcAft>
                <a:spcPts val="0"/>
              </a:spcAft>
              <a:buClr>
                <a:srgbClr val="3F3F3F"/>
              </a:buClr>
              <a:buSzPts val="1000"/>
              <a:buFont typeface="Calibri"/>
              <a:buChar char="-"/>
            </a:pPr>
            <a:r>
              <a:rPr lang="es-ES" sz="900" b="1" dirty="0">
                <a:solidFill>
                  <a:schemeClr val="accent1"/>
                </a:solidFill>
                <a:latin typeface="Calibri"/>
                <a:ea typeface="Calibri"/>
                <a:cs typeface="Calibri"/>
                <a:sym typeface="Calibri"/>
              </a:rPr>
              <a:t>16:30 h:</a:t>
            </a:r>
            <a:r>
              <a:rPr lang="es-ES" sz="900" b="1" dirty="0">
                <a:solidFill>
                  <a:srgbClr val="3F3F3F"/>
                </a:solidFill>
                <a:latin typeface="Calibri"/>
                <a:ea typeface="Calibri"/>
                <a:cs typeface="Calibri"/>
                <a:sym typeface="Calibri"/>
              </a:rPr>
              <a:t> </a:t>
            </a:r>
            <a:r>
              <a:rPr lang="es-ES" sz="900" b="1" dirty="0">
                <a:solidFill>
                  <a:schemeClr val="tx1"/>
                </a:solidFill>
                <a:latin typeface="Calibri"/>
                <a:ea typeface="Calibri"/>
                <a:cs typeface="Calibri"/>
                <a:sym typeface="Calibri"/>
              </a:rPr>
              <a:t>Resolución de problemas cuando cambia el entorno - RO-BOTICA - Primaria</a:t>
            </a:r>
            <a:endParaRPr sz="900" b="1" dirty="0">
              <a:solidFill>
                <a:schemeClr val="tx1"/>
              </a:solidFill>
              <a:latin typeface="Calibri"/>
              <a:ea typeface="Calibri"/>
              <a:cs typeface="Calibri"/>
              <a:sym typeface="Calibri"/>
            </a:endParaRPr>
          </a:p>
          <a:p>
            <a:pPr marL="457200" marR="0" lvl="0" indent="-292100" algn="just" rtl="0">
              <a:lnSpc>
                <a:spcPct val="115000"/>
              </a:lnSpc>
              <a:spcBef>
                <a:spcPts val="0"/>
              </a:spcBef>
              <a:spcAft>
                <a:spcPts val="0"/>
              </a:spcAft>
              <a:buClr>
                <a:srgbClr val="3F3F3F"/>
              </a:buClr>
              <a:buSzPts val="1000"/>
              <a:buFont typeface="Calibri"/>
              <a:buChar char="-"/>
            </a:pPr>
            <a:r>
              <a:rPr lang="es-ES" sz="900" b="1" dirty="0">
                <a:solidFill>
                  <a:schemeClr val="accent1"/>
                </a:solidFill>
                <a:latin typeface="Calibri"/>
                <a:ea typeface="Calibri"/>
                <a:cs typeface="Calibri"/>
                <a:sym typeface="Calibri"/>
              </a:rPr>
              <a:t>17:30 h:</a:t>
            </a:r>
            <a:r>
              <a:rPr lang="es-ES" sz="900" b="1" dirty="0">
                <a:solidFill>
                  <a:srgbClr val="3F3F3F"/>
                </a:solidFill>
                <a:latin typeface="Calibri"/>
                <a:ea typeface="Calibri"/>
                <a:cs typeface="Calibri"/>
                <a:sym typeface="Calibri"/>
              </a:rPr>
              <a:t> </a:t>
            </a:r>
            <a:r>
              <a:rPr lang="es-ES" sz="900" b="1" dirty="0">
                <a:solidFill>
                  <a:schemeClr val="tx1"/>
                </a:solidFill>
                <a:latin typeface="Calibri"/>
                <a:ea typeface="Calibri"/>
                <a:cs typeface="Calibri"/>
                <a:sym typeface="Calibri"/>
              </a:rPr>
              <a:t>Electricidad fácil para infantil y primaria - Microlog - infantil/primaria</a:t>
            </a:r>
            <a:endParaRPr sz="900" b="1" dirty="0">
              <a:solidFill>
                <a:schemeClr val="tx1"/>
              </a:solidFill>
              <a:latin typeface="Calibri"/>
              <a:ea typeface="Calibri"/>
              <a:cs typeface="Calibri"/>
              <a:sym typeface="Calibri"/>
            </a:endParaRPr>
          </a:p>
        </p:txBody>
      </p:sp>
      <p:pic>
        <p:nvPicPr>
          <p:cNvPr id="88" name="Google Shape;88;p1"/>
          <p:cNvPicPr preferRelativeResize="0"/>
          <p:nvPr/>
        </p:nvPicPr>
        <p:blipFill rotWithShape="1">
          <a:blip r:embed="rId3">
            <a:alphaModFix/>
          </a:blip>
          <a:srcRect t="26553" b="26557"/>
          <a:stretch/>
        </p:blipFill>
        <p:spPr>
          <a:xfrm>
            <a:off x="4781550" y="192596"/>
            <a:ext cx="1935824" cy="537528"/>
          </a:xfrm>
          <a:prstGeom prst="rect">
            <a:avLst/>
          </a:prstGeom>
          <a:noFill/>
          <a:ln>
            <a:noFill/>
          </a:ln>
        </p:spPr>
      </p:pic>
      <p:pic>
        <p:nvPicPr>
          <p:cNvPr id="89" name="Google Shape;89;p1"/>
          <p:cNvPicPr preferRelativeResize="0"/>
          <p:nvPr/>
        </p:nvPicPr>
        <p:blipFill>
          <a:blip r:embed="rId4"/>
          <a:srcRect l="8021" r="8021"/>
          <a:stretch/>
        </p:blipFill>
        <p:spPr>
          <a:xfrm>
            <a:off x="4644575" y="963075"/>
            <a:ext cx="2145823" cy="3711799"/>
          </a:xfrm>
          <a:prstGeom prst="rect">
            <a:avLst/>
          </a:prstGeom>
          <a:noFill/>
          <a:ln>
            <a:noFill/>
          </a:ln>
        </p:spPr>
      </p:pic>
      <p:sp>
        <p:nvSpPr>
          <p:cNvPr id="90" name="Google Shape;90;p1"/>
          <p:cNvSpPr/>
          <p:nvPr/>
        </p:nvSpPr>
        <p:spPr>
          <a:xfrm>
            <a:off x="3936091" y="2989943"/>
            <a:ext cx="708479" cy="11250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p:nvPr/>
        </p:nvSpPr>
        <p:spPr>
          <a:xfrm>
            <a:off x="227936" y="1438449"/>
            <a:ext cx="4264800" cy="27053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dirty="0">
                <a:solidFill>
                  <a:srgbClr val="EF435E"/>
                </a:solidFill>
                <a:latin typeface="Calibri"/>
                <a:ea typeface="Calibri"/>
                <a:cs typeface="Calibri"/>
                <a:sym typeface="Calibri"/>
              </a:rPr>
              <a:t>TALLERES</a:t>
            </a:r>
            <a:endParaRPr sz="1200" b="1"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r>
              <a:rPr lang="es-ES" sz="1200" b="0" i="0" u="none" strike="noStrike" cap="none" dirty="0">
                <a:solidFill>
                  <a:srgbClr val="595959"/>
                </a:solidFill>
                <a:latin typeface="Calibri"/>
                <a:ea typeface="Calibri"/>
                <a:cs typeface="Calibri"/>
                <a:sym typeface="Calibri"/>
              </a:rPr>
              <a:t>Os presentamos los </a:t>
            </a:r>
            <a:r>
              <a:rPr lang="es-ES" sz="1200" b="1" i="0" u="none" strike="noStrike" cap="none" dirty="0">
                <a:solidFill>
                  <a:srgbClr val="595959"/>
                </a:solidFill>
                <a:latin typeface="Calibri"/>
                <a:ea typeface="Calibri"/>
                <a:cs typeface="Calibri"/>
                <a:sym typeface="Calibri"/>
              </a:rPr>
              <a:t>talleres prácticos presenciales</a:t>
            </a:r>
            <a:r>
              <a:rPr lang="es-ES" sz="1200" b="0" i="0" u="none" strike="noStrike" cap="none" dirty="0">
                <a:solidFill>
                  <a:srgbClr val="595959"/>
                </a:solidFill>
                <a:latin typeface="Calibri"/>
                <a:ea typeface="Calibri"/>
                <a:cs typeface="Calibri"/>
                <a:sym typeface="Calibri"/>
              </a:rPr>
              <a:t> </a:t>
            </a:r>
            <a:r>
              <a:rPr lang="es-ES" sz="1200" dirty="0">
                <a:solidFill>
                  <a:srgbClr val="595959"/>
                </a:solidFill>
                <a:latin typeface="Calibri"/>
                <a:ea typeface="Calibri"/>
                <a:cs typeface="Calibri"/>
                <a:sym typeface="Calibri"/>
              </a:rPr>
              <a:t>que se sucederán a lo largo de toda</a:t>
            </a:r>
            <a:r>
              <a:rPr lang="es-ES" sz="1200" b="0" i="0" u="none" strike="noStrike" cap="none" dirty="0">
                <a:solidFill>
                  <a:srgbClr val="595959"/>
                </a:solidFill>
                <a:latin typeface="Calibri"/>
                <a:ea typeface="Calibri"/>
                <a:cs typeface="Calibri"/>
                <a:sym typeface="Calibri"/>
              </a:rPr>
              <a:t> la Jornada de </a:t>
            </a:r>
            <a:r>
              <a:rPr lang="es-ES" sz="1200" b="0" i="0" u="none" strike="noStrike" cap="none" dirty="0" err="1">
                <a:solidFill>
                  <a:srgbClr val="595959"/>
                </a:solidFill>
                <a:latin typeface="Calibri"/>
                <a:ea typeface="Calibri"/>
                <a:cs typeface="Calibri"/>
                <a:sym typeface="Calibri"/>
              </a:rPr>
              <a:t>HispaRob</a:t>
            </a:r>
            <a:r>
              <a:rPr lang="es-ES" sz="1200" b="0" i="0" u="none" strike="noStrike" cap="none" dirty="0">
                <a:solidFill>
                  <a:srgbClr val="595959"/>
                </a:solidFill>
                <a:latin typeface="Calibri"/>
                <a:ea typeface="Calibri"/>
                <a:cs typeface="Calibri"/>
                <a:sym typeface="Calibri"/>
              </a:rPr>
              <a:t> «</a:t>
            </a:r>
            <a:r>
              <a:rPr lang="es-ES" sz="1200" dirty="0">
                <a:solidFill>
                  <a:srgbClr val="595959"/>
                </a:solidFill>
                <a:latin typeface="Calibri"/>
                <a:ea typeface="Calibri"/>
                <a:cs typeface="Calibri"/>
                <a:sym typeface="Calibri"/>
              </a:rPr>
              <a:t>STEAM y currículum en la era digital</a:t>
            </a:r>
            <a:r>
              <a:rPr lang="es-ES" sz="1200" b="0" i="0" u="none" strike="noStrike" cap="none" dirty="0">
                <a:solidFill>
                  <a:srgbClr val="595959"/>
                </a:solidFill>
                <a:latin typeface="Calibri"/>
                <a:ea typeface="Calibri"/>
                <a:cs typeface="Calibri"/>
                <a:sym typeface="Calibri"/>
              </a:rPr>
              <a:t>»</a:t>
            </a:r>
            <a:r>
              <a:rPr lang="es-ES" sz="1200" b="1" i="0" u="none" strike="noStrike" cap="none" dirty="0">
                <a:solidFill>
                  <a:srgbClr val="595959"/>
                </a:solidFill>
                <a:latin typeface="Calibri"/>
                <a:ea typeface="Calibri"/>
                <a:cs typeface="Calibri"/>
                <a:sym typeface="Calibri"/>
              </a:rPr>
              <a:t>, dirigidos a docentes </a:t>
            </a:r>
            <a:r>
              <a:rPr lang="es-ES" sz="1200" b="0" i="0" u="none" strike="noStrike" cap="none" dirty="0">
                <a:solidFill>
                  <a:srgbClr val="595959"/>
                </a:solidFill>
                <a:latin typeface="Calibri"/>
                <a:ea typeface="Calibri"/>
                <a:cs typeface="Calibri"/>
                <a:sym typeface="Calibri"/>
              </a:rPr>
              <a:t>que quieran conocer la robótica educativa desde la perspectiva de empresas que llevan años compartiendo procesos de reflexión conjunta con docentes, en servicio de materiales y de formación, para ampliar las prácticas en las aulas con nuevas posibilidades. Tendrán lugar</a:t>
            </a:r>
            <a:r>
              <a:rPr lang="es-ES" sz="1200" b="1" i="0" u="none" strike="noStrike" cap="none" dirty="0">
                <a:solidFill>
                  <a:srgbClr val="595959"/>
                </a:solidFill>
                <a:latin typeface="Calibri"/>
                <a:ea typeface="Calibri"/>
                <a:cs typeface="Calibri"/>
                <a:sym typeface="Calibri"/>
              </a:rPr>
              <a:t> </a:t>
            </a:r>
            <a:r>
              <a:rPr lang="es-ES" sz="1200" dirty="0">
                <a:solidFill>
                  <a:srgbClr val="595959"/>
                </a:solidFill>
                <a:latin typeface="Calibri"/>
                <a:ea typeface="Calibri"/>
                <a:cs typeface="Calibri"/>
                <a:sym typeface="Calibri"/>
              </a:rPr>
              <a:t>durante los días</a:t>
            </a:r>
            <a:r>
              <a:rPr lang="es-ES" sz="1200" b="1" i="0" u="none" strike="noStrike" cap="none" dirty="0">
                <a:solidFill>
                  <a:srgbClr val="595959"/>
                </a:solidFill>
                <a:latin typeface="Calibri"/>
                <a:ea typeface="Calibri"/>
                <a:cs typeface="Calibri"/>
                <a:sym typeface="Calibri"/>
              </a:rPr>
              <a:t> 22</a:t>
            </a:r>
            <a:r>
              <a:rPr lang="es-ES" sz="1200" b="1" dirty="0">
                <a:solidFill>
                  <a:srgbClr val="595959"/>
                </a:solidFill>
                <a:latin typeface="Calibri"/>
                <a:ea typeface="Calibri"/>
                <a:cs typeface="Calibri"/>
                <a:sym typeface="Calibri"/>
              </a:rPr>
              <a:t>, 23 y 24</a:t>
            </a:r>
            <a:r>
              <a:rPr lang="es-ES" sz="1200" b="1" i="0" u="none" strike="noStrike" cap="none" dirty="0">
                <a:solidFill>
                  <a:srgbClr val="595959"/>
                </a:solidFill>
                <a:latin typeface="Calibri"/>
                <a:ea typeface="Calibri"/>
                <a:cs typeface="Calibri"/>
                <a:sym typeface="Calibri"/>
              </a:rPr>
              <a:t> de noviembre</a:t>
            </a:r>
            <a:r>
              <a:rPr lang="es-ES" sz="1200" b="0" i="0" u="none" strike="noStrike" cap="none" dirty="0">
                <a:solidFill>
                  <a:srgbClr val="595959"/>
                </a:solidFill>
                <a:latin typeface="Calibri"/>
                <a:ea typeface="Calibri"/>
                <a:cs typeface="Calibri"/>
                <a:sym typeface="Calibri"/>
              </a:rPr>
              <a:t> en </a:t>
            </a:r>
            <a:r>
              <a:rPr lang="es-ES" sz="1200" dirty="0">
                <a:solidFill>
                  <a:srgbClr val="595959"/>
                </a:solidFill>
                <a:latin typeface="Calibri"/>
                <a:ea typeface="Calibri"/>
                <a:cs typeface="Calibri"/>
                <a:sym typeface="Calibri"/>
              </a:rPr>
              <a:t>la feria </a:t>
            </a:r>
            <a:r>
              <a:rPr lang="es-ES" sz="1200" b="1" dirty="0">
                <a:solidFill>
                  <a:srgbClr val="595959"/>
                </a:solidFill>
                <a:latin typeface="Calibri"/>
                <a:ea typeface="Calibri"/>
                <a:cs typeface="Calibri"/>
                <a:sym typeface="Calibri"/>
              </a:rPr>
              <a:t>SIMO Educación</a:t>
            </a:r>
            <a:r>
              <a:rPr lang="es-ES" sz="1200" dirty="0">
                <a:solidFill>
                  <a:srgbClr val="595959"/>
                </a:solidFill>
                <a:latin typeface="Calibri"/>
                <a:ea typeface="Calibri"/>
                <a:cs typeface="Calibri"/>
                <a:sym typeface="Calibri"/>
              </a:rPr>
              <a:t>, en el Pabellón 14.01 - Stand </a:t>
            </a:r>
            <a:r>
              <a:rPr lang="es-ES" sz="1200" dirty="0" err="1">
                <a:solidFill>
                  <a:srgbClr val="595959"/>
                </a:solidFill>
                <a:latin typeface="Calibri"/>
                <a:ea typeface="Calibri"/>
                <a:cs typeface="Calibri"/>
                <a:sym typeface="Calibri"/>
              </a:rPr>
              <a:t>HispaRob</a:t>
            </a:r>
            <a:r>
              <a:rPr lang="es-ES" sz="1200" dirty="0">
                <a:solidFill>
                  <a:srgbClr val="595959"/>
                </a:solidFill>
                <a:latin typeface="Calibri"/>
                <a:ea typeface="Calibri"/>
                <a:cs typeface="Calibri"/>
                <a:sym typeface="Calibri"/>
              </a:rPr>
              <a:t> (14F04) dentro del recinto ferial IFEMA </a:t>
            </a:r>
            <a:r>
              <a:rPr lang="es-ES" sz="1200" b="0" i="0" u="none" strike="noStrike" cap="none" dirty="0">
                <a:solidFill>
                  <a:srgbClr val="595959"/>
                </a:solidFill>
                <a:latin typeface="Calibri"/>
                <a:ea typeface="Calibri"/>
                <a:cs typeface="Calibri"/>
                <a:sym typeface="Calibri"/>
              </a:rPr>
              <a:t>y serán impartidos por el </a:t>
            </a:r>
            <a:r>
              <a:rPr lang="es-ES" sz="1200" b="1" i="0" u="sng" strike="noStrike" cap="none"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Grupo de Robótica Educativa de </a:t>
            </a:r>
            <a:r>
              <a:rPr lang="es-ES" sz="1200" b="1" i="0" u="sng" strike="noStrike" cap="none" dirty="0" err="1">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HispaRob</a:t>
            </a:r>
            <a:r>
              <a:rPr lang="es-ES" sz="1200" b="0" i="0" u="none" strike="noStrike" cap="none" dirty="0">
                <a:solidFill>
                  <a:srgbClr val="0070C0"/>
                </a:solidFill>
                <a:latin typeface="Calibri"/>
                <a:ea typeface="Calibri"/>
                <a:cs typeface="Calibri"/>
                <a:sym typeface="Calibri"/>
              </a:rPr>
              <a:t>.</a:t>
            </a:r>
            <a:endParaRPr sz="1200" b="0" i="0" u="none" strike="noStrike" cap="none" dirty="0">
              <a:solidFill>
                <a:srgbClr val="595959"/>
              </a:solidFill>
              <a:latin typeface="Calibri"/>
              <a:ea typeface="Calibri"/>
              <a:cs typeface="Calibri"/>
              <a:sym typeface="Calibri"/>
            </a:endParaRPr>
          </a:p>
        </p:txBody>
      </p:sp>
      <p:sp>
        <p:nvSpPr>
          <p:cNvPr id="92" name="Google Shape;92;p1"/>
          <p:cNvSpPr/>
          <p:nvPr/>
        </p:nvSpPr>
        <p:spPr>
          <a:xfrm>
            <a:off x="6598507" y="3316291"/>
            <a:ext cx="259494" cy="11250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54126" y="6547021"/>
            <a:ext cx="6198900" cy="1563218"/>
          </a:xfrm>
          <a:prstGeom prst="rect">
            <a:avLst/>
          </a:prstGeom>
          <a:solidFill>
            <a:srgbClr val="EFEFEF"/>
          </a:solid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200"/>
              <a:buFont typeface="Arial"/>
              <a:buNone/>
            </a:pPr>
            <a:r>
              <a:rPr lang="es-ES" sz="1200" b="1" u="sng" dirty="0">
                <a:solidFill>
                  <a:schemeClr val="accent1"/>
                </a:solidFill>
                <a:latin typeface="Calibri"/>
                <a:ea typeface="Calibri"/>
                <a:cs typeface="Calibri"/>
                <a:sym typeface="Calibri"/>
              </a:rPr>
              <a:t>MIÉRCOLES 23 DE NOVIEMBRE</a:t>
            </a:r>
            <a:endParaRPr sz="1200" b="1" u="sng" dirty="0">
              <a:solidFill>
                <a:schemeClr val="accent1"/>
              </a:solidFill>
              <a:latin typeface="Calibri"/>
              <a:ea typeface="Calibri"/>
              <a:cs typeface="Calibri"/>
              <a:sym typeface="Calibri"/>
            </a:endParaRPr>
          </a:p>
          <a:p>
            <a:pPr marL="457200" lvl="0" indent="-292100" algn="just" rtl="0">
              <a:lnSpc>
                <a:spcPct val="115000"/>
              </a:lnSpc>
              <a:spcBef>
                <a:spcPts val="40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11:00 h:</a:t>
            </a:r>
            <a:r>
              <a:rPr lang="es-ES" sz="900" b="1" dirty="0">
                <a:solidFill>
                  <a:srgbClr val="434343"/>
                </a:solidFill>
                <a:latin typeface="Calibri"/>
                <a:ea typeface="Calibri"/>
                <a:cs typeface="Calibri"/>
                <a:sym typeface="Calibri"/>
              </a:rPr>
              <a:t> </a:t>
            </a:r>
            <a:r>
              <a:rPr lang="es-ES" sz="900" b="1" dirty="0">
                <a:solidFill>
                  <a:schemeClr val="tx1"/>
                </a:solidFill>
                <a:latin typeface="Calibri"/>
                <a:ea typeface="Calibri"/>
                <a:cs typeface="Calibri"/>
                <a:sym typeface="Calibri"/>
              </a:rPr>
              <a:t>STEM / STEAM en Ed. Primaria - Arganbot - primaria</a:t>
            </a:r>
            <a:endParaRPr sz="900" b="1" dirty="0">
              <a:solidFill>
                <a:schemeClr val="tx1"/>
              </a:solidFill>
              <a:latin typeface="Calibri"/>
              <a:ea typeface="Calibri"/>
              <a:cs typeface="Calibri"/>
              <a:sym typeface="Calibri"/>
            </a:endParaRP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12:00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Ponte en forma con </a:t>
            </a:r>
            <a:r>
              <a:rPr lang="es-ES" sz="900" b="1" dirty="0" err="1">
                <a:solidFill>
                  <a:schemeClr val="tx1"/>
                </a:solidFill>
                <a:latin typeface="Calibri"/>
                <a:ea typeface="Calibri"/>
                <a:cs typeface="Calibri"/>
                <a:sym typeface="Calibri"/>
              </a:rPr>
              <a:t>Phyton</a:t>
            </a:r>
            <a:r>
              <a:rPr lang="es-ES" sz="900" b="1" dirty="0">
                <a:solidFill>
                  <a:schemeClr val="tx1"/>
                </a:solidFill>
                <a:latin typeface="Calibri"/>
                <a:ea typeface="Calibri"/>
                <a:cs typeface="Calibri"/>
                <a:sym typeface="Calibri"/>
              </a:rPr>
              <a:t> - RO-BOTICA - secundaria</a:t>
            </a:r>
            <a:endParaRPr sz="900" b="1" dirty="0">
              <a:solidFill>
                <a:schemeClr val="tx1"/>
              </a:solidFill>
              <a:latin typeface="Calibri"/>
              <a:ea typeface="Calibri"/>
              <a:cs typeface="Calibri"/>
              <a:sym typeface="Calibri"/>
            </a:endParaRP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13:00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STEM: tecnología sin cables. KITS STEM para el aula - Ocio Global </a:t>
            </a:r>
            <a:r>
              <a:rPr lang="es-ES" sz="900" b="1" dirty="0" err="1">
                <a:solidFill>
                  <a:schemeClr val="tx1"/>
                </a:solidFill>
                <a:latin typeface="Calibri"/>
                <a:ea typeface="Calibri"/>
                <a:cs typeface="Calibri"/>
                <a:sym typeface="Calibri"/>
              </a:rPr>
              <a:t>Import</a:t>
            </a:r>
            <a:r>
              <a:rPr lang="es-ES" sz="900" b="1" dirty="0">
                <a:solidFill>
                  <a:schemeClr val="tx1"/>
                </a:solidFill>
                <a:latin typeface="Calibri"/>
                <a:ea typeface="Calibri"/>
                <a:cs typeface="Calibri"/>
                <a:sym typeface="Calibri"/>
              </a:rPr>
              <a:t> - primaria / secundaria</a:t>
            </a:r>
            <a:endParaRPr sz="900" b="1" dirty="0">
              <a:solidFill>
                <a:schemeClr val="tx1"/>
              </a:solidFill>
              <a:latin typeface="Calibri"/>
              <a:ea typeface="Calibri"/>
              <a:cs typeface="Calibri"/>
              <a:sym typeface="Calibri"/>
            </a:endParaRP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15:30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Despertando vocaciones científico-tecnológicas desde los cuentos - PRODEL y Miriam Tocino - Infantil/primaria</a:t>
            </a:r>
            <a:endParaRPr sz="900" b="1" dirty="0">
              <a:solidFill>
                <a:schemeClr val="tx1"/>
              </a:solidFill>
              <a:latin typeface="Calibri"/>
              <a:ea typeface="Calibri"/>
              <a:cs typeface="Calibri"/>
              <a:sym typeface="Calibri"/>
            </a:endParaRP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16:30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Cultura </a:t>
            </a:r>
            <a:r>
              <a:rPr lang="es-ES" sz="900" b="1" dirty="0" err="1">
                <a:solidFill>
                  <a:schemeClr val="tx1"/>
                </a:solidFill>
                <a:latin typeface="Calibri"/>
                <a:ea typeface="Calibri"/>
                <a:cs typeface="Calibri"/>
                <a:sym typeface="Calibri"/>
              </a:rPr>
              <a:t>Maker</a:t>
            </a:r>
            <a:r>
              <a:rPr lang="es-ES" sz="900" b="1" dirty="0">
                <a:solidFill>
                  <a:schemeClr val="tx1"/>
                </a:solidFill>
                <a:latin typeface="Calibri"/>
                <a:ea typeface="Calibri"/>
                <a:cs typeface="Calibri"/>
                <a:sym typeface="Calibri"/>
              </a:rPr>
              <a:t> - Microlog - primaria/secundaria</a:t>
            </a:r>
            <a:endParaRPr sz="900" b="1" dirty="0">
              <a:solidFill>
                <a:schemeClr val="tx1"/>
              </a:solidFill>
              <a:latin typeface="Calibri"/>
              <a:ea typeface="Calibri"/>
              <a:cs typeface="Calibri"/>
              <a:sym typeface="Calibri"/>
            </a:endParaRP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17:30h: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Optimus Educación - Neurosteam en el aula - primaria/secundaria/atención a la diversidad</a:t>
            </a:r>
            <a:endParaRPr sz="900" dirty="0">
              <a:solidFill>
                <a:schemeClr val="tx1"/>
              </a:solidFill>
              <a:latin typeface="Calibri"/>
              <a:ea typeface="Calibri"/>
              <a:cs typeface="Calibri"/>
              <a:sym typeface="Calibri"/>
            </a:endParaRPr>
          </a:p>
        </p:txBody>
      </p:sp>
      <p:sp>
        <p:nvSpPr>
          <p:cNvPr id="3" name="CuadroTexto 2">
            <a:extLst>
              <a:ext uri="{FF2B5EF4-FFF2-40B4-BE49-F238E27FC236}">
                <a16:creationId xmlns:a16="http://schemas.microsoft.com/office/drawing/2014/main" id="{179DC37B-3C57-A353-7213-71AFC69D9E32}"/>
              </a:ext>
            </a:extLst>
          </p:cNvPr>
          <p:cNvSpPr txBox="1"/>
          <p:nvPr/>
        </p:nvSpPr>
        <p:spPr>
          <a:xfrm>
            <a:off x="244018" y="8254675"/>
            <a:ext cx="6209007" cy="1527085"/>
          </a:xfrm>
          <a:prstGeom prst="rect">
            <a:avLst/>
          </a:prstGeom>
          <a:solidFill>
            <a:schemeClr val="tx2"/>
          </a:solidFill>
        </p:spPr>
        <p:txBody>
          <a:bodyPr wrap="square" rtlCol="0">
            <a:spAutoFit/>
          </a:bodyPr>
          <a:lstStyle/>
          <a:p>
            <a:pPr marL="0" lvl="0" indent="0" algn="just" rtl="0">
              <a:lnSpc>
                <a:spcPct val="115000"/>
              </a:lnSpc>
              <a:spcBef>
                <a:spcPts val="0"/>
              </a:spcBef>
              <a:spcAft>
                <a:spcPts val="0"/>
              </a:spcAft>
              <a:buNone/>
            </a:pPr>
            <a:r>
              <a:rPr lang="es-ES" sz="1200" b="1" u="sng" dirty="0">
                <a:solidFill>
                  <a:schemeClr val="accent1"/>
                </a:solidFill>
                <a:latin typeface="Calibri"/>
                <a:ea typeface="Calibri"/>
                <a:cs typeface="Calibri"/>
                <a:sym typeface="Calibri"/>
              </a:rPr>
              <a:t>JUEVES 24 DE NOVIEMBRE</a:t>
            </a:r>
          </a:p>
          <a:p>
            <a:pPr marL="457200" lvl="0" indent="-292100" algn="just" rtl="0">
              <a:lnSpc>
                <a:spcPct val="115000"/>
              </a:lnSpc>
              <a:spcBef>
                <a:spcPts val="40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11:00 h</a:t>
            </a:r>
            <a:r>
              <a:rPr lang="es-ES" sz="900" dirty="0">
                <a:solidFill>
                  <a:schemeClr val="accent1"/>
                </a:solidFill>
                <a:latin typeface="Calibri"/>
                <a:ea typeface="Calibri"/>
                <a:cs typeface="Calibri"/>
                <a:sym typeface="Calibri"/>
              </a:rPr>
              <a:t>:</a:t>
            </a:r>
            <a:r>
              <a:rPr lang="es-ES" sz="900"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Arte y 3D: Pinta figuras impresas en 3D - Microlog - secundaria</a:t>
            </a: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12:00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Kit abierto de robótica para enseñanza de la robótica en secundaria - UAH - secundaria</a:t>
            </a: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13:00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STEM / STEAM en Ed. Infantil - Arganbot - infantil</a:t>
            </a: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15:30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Robótica desde la A de STEAM - JOVI - primaria</a:t>
            </a: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16:30 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Cómo llevar a cabo proyectos STEAM desde cero en el aula - ALLNET - primaria/secundaria</a:t>
            </a:r>
          </a:p>
          <a:p>
            <a:pPr marL="457200" lvl="0" indent="-292100" algn="just" rtl="0">
              <a:lnSpc>
                <a:spcPct val="115000"/>
              </a:lnSpc>
              <a:spcBef>
                <a:spcPts val="0"/>
              </a:spcBef>
              <a:spcAft>
                <a:spcPts val="0"/>
              </a:spcAft>
              <a:buClr>
                <a:srgbClr val="595959"/>
              </a:buClr>
              <a:buSzPts val="1000"/>
              <a:buFont typeface="Calibri"/>
              <a:buChar char="-"/>
            </a:pPr>
            <a:r>
              <a:rPr lang="es-ES" sz="900" b="1" dirty="0">
                <a:solidFill>
                  <a:schemeClr val="accent1"/>
                </a:solidFill>
                <a:latin typeface="Calibri"/>
                <a:ea typeface="Calibri"/>
                <a:cs typeface="Calibri"/>
                <a:sym typeface="Calibri"/>
              </a:rPr>
              <a:t>17:30h:</a:t>
            </a:r>
            <a:r>
              <a:rPr lang="es-ES" sz="900" b="1" dirty="0">
                <a:solidFill>
                  <a:srgbClr val="595959"/>
                </a:solidFill>
                <a:latin typeface="Calibri"/>
                <a:ea typeface="Calibri"/>
                <a:cs typeface="Calibri"/>
                <a:sym typeface="Calibri"/>
              </a:rPr>
              <a:t> </a:t>
            </a:r>
            <a:r>
              <a:rPr lang="es-ES" sz="900" b="1" dirty="0">
                <a:solidFill>
                  <a:schemeClr val="tx1"/>
                </a:solidFill>
                <a:latin typeface="Calibri"/>
                <a:ea typeface="Calibri"/>
                <a:cs typeface="Calibri"/>
                <a:sym typeface="Calibri"/>
              </a:rPr>
              <a:t>Tecnologías creativas. </a:t>
            </a:r>
            <a:r>
              <a:rPr lang="es-ES" sz="900" b="1" dirty="0" err="1">
                <a:solidFill>
                  <a:schemeClr val="tx1"/>
                </a:solidFill>
                <a:latin typeface="Calibri"/>
                <a:ea typeface="Calibri"/>
                <a:cs typeface="Calibri"/>
                <a:sym typeface="Calibri"/>
              </a:rPr>
              <a:t>IoT</a:t>
            </a:r>
            <a:r>
              <a:rPr lang="es-ES" sz="900" b="1" dirty="0">
                <a:solidFill>
                  <a:schemeClr val="tx1"/>
                </a:solidFill>
                <a:latin typeface="Calibri"/>
                <a:ea typeface="Calibri"/>
                <a:cs typeface="Calibri"/>
                <a:sym typeface="Calibri"/>
              </a:rPr>
              <a:t> - RO-BOTICA - Bachillerato</a:t>
            </a:r>
            <a:endParaRPr lang="es-ES" sz="900" b="1" u="sng" dirty="0">
              <a:solidFill>
                <a:schemeClr val="tx1"/>
              </a:solidFill>
              <a:latin typeface="Calibri"/>
              <a:ea typeface="Calibri"/>
              <a:cs typeface="Calibri"/>
              <a:sym typeface="Calibri"/>
            </a:endParaRPr>
          </a:p>
          <a:p>
            <a:endParaRPr lang="es-E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0a0bc9540_0_7"/>
          <p:cNvSpPr txBox="1"/>
          <p:nvPr/>
        </p:nvSpPr>
        <p:spPr>
          <a:xfrm>
            <a:off x="268580" y="252617"/>
            <a:ext cx="3918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dirty="0">
                <a:solidFill>
                  <a:srgbClr val="EF435E"/>
                </a:solidFill>
                <a:latin typeface="Calibri"/>
                <a:ea typeface="Calibri"/>
                <a:cs typeface="Calibri"/>
                <a:sym typeface="Calibri"/>
              </a:rPr>
              <a:t>Descripción</a:t>
            </a:r>
            <a:endParaRPr sz="1200" b="1" i="0" u="none" strike="noStrike" cap="none" dirty="0">
              <a:solidFill>
                <a:srgbClr val="595959"/>
              </a:solidFill>
              <a:latin typeface="Calibri"/>
              <a:ea typeface="Calibri"/>
              <a:cs typeface="Calibri"/>
              <a:sym typeface="Calibri"/>
            </a:endParaRPr>
          </a:p>
        </p:txBody>
      </p:sp>
      <p:sp>
        <p:nvSpPr>
          <p:cNvPr id="105" name="Google Shape;105;g170a0bc9540_0_7"/>
          <p:cNvSpPr txBox="1"/>
          <p:nvPr/>
        </p:nvSpPr>
        <p:spPr>
          <a:xfrm>
            <a:off x="329607" y="997063"/>
            <a:ext cx="6228455" cy="2605288"/>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i="0" u="none" strike="noStrike" cap="none" dirty="0">
                <a:solidFill>
                  <a:schemeClr val="accent1"/>
                </a:solidFill>
                <a:latin typeface="Calibri"/>
                <a:ea typeface="Calibri"/>
                <a:cs typeface="Calibri"/>
                <a:sym typeface="Calibri"/>
              </a:rPr>
              <a:t>11:00h: BT </a:t>
            </a:r>
            <a:r>
              <a:rPr lang="es-ES" sz="1100" b="1" i="0" u="none" strike="noStrike" cap="none" dirty="0" err="1">
                <a:solidFill>
                  <a:schemeClr val="accent1"/>
                </a:solidFill>
                <a:latin typeface="Calibri"/>
                <a:ea typeface="Calibri"/>
                <a:cs typeface="Calibri"/>
                <a:sym typeface="Calibri"/>
              </a:rPr>
              <a:t>Beginner</a:t>
            </a:r>
            <a:r>
              <a:rPr lang="es-ES" sz="1100" b="1" i="0" u="none" strike="noStrike" cap="none" dirty="0">
                <a:solidFill>
                  <a:schemeClr val="accent1"/>
                </a:solidFill>
                <a:latin typeface="Calibri"/>
                <a:ea typeface="Calibri"/>
                <a:cs typeface="Calibri"/>
                <a:sym typeface="Calibri"/>
              </a:rPr>
              <a:t>, de la industria al aula: enseña tecnología desde primaria con un enfoque práctico. </a:t>
            </a:r>
          </a:p>
          <a:p>
            <a:pPr marL="0" marR="0" lvl="0" indent="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3"/>
              </a:rPr>
              <a:t>Ocio Global </a:t>
            </a:r>
            <a:r>
              <a:rPr lang="es-ES" sz="1000" b="1" i="0" u="none" strike="noStrike" cap="none" dirty="0" err="1">
                <a:solidFill>
                  <a:srgbClr val="595959"/>
                </a:solidFill>
                <a:latin typeface="Calibri"/>
                <a:ea typeface="Calibri"/>
                <a:cs typeface="Calibri"/>
                <a:sym typeface="Calibri"/>
                <a:hlinkClick r:id="rId3"/>
              </a:rPr>
              <a:t>Import</a:t>
            </a:r>
            <a:endParaRPr lang="es-ES" sz="1000" b="1" i="0" u="none" strike="noStrike" cap="none" dirty="0">
              <a:solidFill>
                <a:srgbClr val="595959"/>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Primaria – Secundaria</a:t>
            </a:r>
            <a:endParaRPr lang="es-ES" sz="1000" dirty="0">
              <a:ea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b="0" i="0" u="none" strike="noStrike" cap="none" dirty="0">
                <a:solidFill>
                  <a:srgbClr val="595959"/>
                </a:solidFill>
                <a:latin typeface="Calibri"/>
                <a:ea typeface="Calibri"/>
                <a:cs typeface="Calibri"/>
                <a:sym typeface="Calibri"/>
              </a:rPr>
              <a:t> Las diferentes STEAM box de </a:t>
            </a:r>
            <a:r>
              <a:rPr lang="es-ES" sz="1000" b="0" i="0" u="none" strike="noStrike" cap="none" dirty="0" err="1">
                <a:solidFill>
                  <a:srgbClr val="595959"/>
                </a:solidFill>
                <a:latin typeface="Calibri"/>
                <a:ea typeface="Calibri"/>
                <a:cs typeface="Calibri"/>
                <a:sym typeface="Calibri"/>
              </a:rPr>
              <a:t>Fischertehcnik</a:t>
            </a:r>
            <a:r>
              <a:rPr lang="es-ES" sz="1000" b="0" i="0" u="none" strike="noStrike" cap="none" dirty="0">
                <a:solidFill>
                  <a:srgbClr val="595959"/>
                </a:solidFill>
                <a:latin typeface="Calibri"/>
                <a:ea typeface="Calibri"/>
                <a:cs typeface="Calibri"/>
                <a:sym typeface="Calibri"/>
              </a:rPr>
              <a:t> ofrecen una solución completa para trabajar en el aula las competencias digitales y tecnologías en las áreas de ciencia, matemáticas y pensamiento computacional. Están soluciones permiten a los alumnos poder manipular e interactuar sin necesidad de "cables", lo que supone a los centros un excelente punto de entrada. Además, gracias a su modularidad, todos los elementos se pueden posteriormente automatizar. Productos/Marcas: </a:t>
            </a:r>
            <a:r>
              <a:rPr lang="es-ES" sz="1000" b="0" i="0" u="none" strike="noStrike" cap="none" dirty="0" err="1">
                <a:solidFill>
                  <a:srgbClr val="595959"/>
                </a:solidFill>
                <a:latin typeface="Calibri"/>
                <a:ea typeface="Calibri"/>
                <a:cs typeface="Calibri"/>
                <a:sym typeface="Calibri"/>
              </a:rPr>
              <a:t>Fischertechnik</a:t>
            </a:r>
            <a:endParaRPr lang="es-ES" sz="1000" b="0" i="0" u="none" strike="noStrike" cap="none" dirty="0">
              <a:solidFill>
                <a:srgbClr val="595959"/>
              </a:solidFill>
              <a:latin typeface="Calibri"/>
              <a:ea typeface="Calibri"/>
              <a:cs typeface="Calibri"/>
              <a:sym typeface="Calibri"/>
            </a:endParaRPr>
          </a:p>
        </p:txBody>
      </p:sp>
      <p:sp>
        <p:nvSpPr>
          <p:cNvPr id="107" name="Google Shape;107;g170a0bc9540_0_7"/>
          <p:cNvSpPr txBox="1"/>
          <p:nvPr/>
        </p:nvSpPr>
        <p:spPr>
          <a:xfrm>
            <a:off x="329607" y="3846280"/>
            <a:ext cx="6243290" cy="2782260"/>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12:00h:</a:t>
            </a:r>
            <a:r>
              <a:rPr lang="es-ES" sz="1100" b="1" i="0" u="none" strike="noStrike" cap="none" dirty="0">
                <a:solidFill>
                  <a:schemeClr val="accent1"/>
                </a:solidFill>
                <a:latin typeface="Calibri"/>
                <a:ea typeface="Calibri"/>
                <a:cs typeface="Calibri"/>
                <a:sym typeface="Calibri"/>
              </a:rPr>
              <a:t> Aprender a programar sin pantallas, el primer paso para desarrollar el pensamiento computacional</a:t>
            </a:r>
            <a:endParaRPr lang="es-ES" sz="1100" b="1" i="0" u="none" strike="noStrike" cap="none" dirty="0">
              <a:solidFill>
                <a:srgbClr val="6567B0"/>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4"/>
              </a:rPr>
              <a:t>ALLNET</a:t>
            </a:r>
            <a:endParaRPr lang="es-ES" sz="1000" b="1" i="0" u="none" strike="noStrike" cap="none" dirty="0">
              <a:solidFill>
                <a:srgbClr val="595959"/>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Infantil – Primaria</a:t>
            </a:r>
            <a:endParaRPr lang="es-ES" sz="1000" dirty="0">
              <a:solidFill>
                <a:srgbClr val="595959"/>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b="0" i="0" u="none" strike="noStrike" cap="none" dirty="0">
                <a:solidFill>
                  <a:srgbClr val="595959"/>
                </a:solidFill>
                <a:latin typeface="Calibri"/>
                <a:ea typeface="Calibri"/>
                <a:cs typeface="Calibri"/>
                <a:sym typeface="Calibri"/>
              </a:rPr>
              <a:t> Desarrollar la lógica computacional en nuestro alumnado es cada día más necesario, pero también es importante en las primeras etapas educativas hacerlo sin necesidad de pantallas y de forma lúdica. Ha quedado demostrado que el juego es una herramienta fundamental para el desarrollo integral de niños y niñas, principalmente en las primeras etapas escolares. En este taller os enseñaremos recursos para acercar a vuestro alumnado a la lógica computacional de forma divertida y autónoma, recursos con los que sin duda vosotros y vosotras también disfrutaréis.</a:t>
            </a:r>
          </a:p>
        </p:txBody>
      </p:sp>
      <p:sp>
        <p:nvSpPr>
          <p:cNvPr id="108" name="Google Shape;108;g170a0bc9540_0_7"/>
          <p:cNvSpPr txBox="1"/>
          <p:nvPr/>
        </p:nvSpPr>
        <p:spPr>
          <a:xfrm>
            <a:off x="268580" y="654291"/>
            <a:ext cx="2735877" cy="3046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6567B0"/>
              </a:buClr>
              <a:buSzPts val="1200"/>
              <a:buFont typeface="Calibri"/>
              <a:buNone/>
            </a:pPr>
            <a:r>
              <a:rPr lang="es-ES" sz="1200" b="1" u="sng" dirty="0">
                <a:solidFill>
                  <a:schemeClr val="accent1"/>
                </a:solidFill>
                <a:latin typeface="Calibri"/>
                <a:cs typeface="Calibri"/>
                <a:sym typeface="Calibri"/>
              </a:rPr>
              <a:t>MARTES 22 DE NOVIEMBRE</a:t>
            </a:r>
            <a:endParaRPr sz="1400" b="0" i="0" u="sng" strike="noStrike" cap="none" dirty="0">
              <a:solidFill>
                <a:schemeClr val="accent1"/>
              </a:solidFill>
              <a:latin typeface="Arial"/>
              <a:ea typeface="Arial"/>
              <a:cs typeface="Arial"/>
              <a:sym typeface="Arial"/>
            </a:endParaRPr>
          </a:p>
        </p:txBody>
      </p:sp>
      <p:pic>
        <p:nvPicPr>
          <p:cNvPr id="109" name="Google Shape;109;g170a0bc9540_0_7"/>
          <p:cNvPicPr preferRelativeResize="0"/>
          <p:nvPr/>
        </p:nvPicPr>
        <p:blipFill rotWithShape="1">
          <a:blip r:embed="rId5">
            <a:alphaModFix/>
          </a:blip>
          <a:srcRect t="26831" b="26827"/>
          <a:stretch/>
        </p:blipFill>
        <p:spPr>
          <a:xfrm>
            <a:off x="4772025" y="124459"/>
            <a:ext cx="1958733" cy="537528"/>
          </a:xfrm>
          <a:prstGeom prst="rect">
            <a:avLst/>
          </a:prstGeom>
          <a:noFill/>
          <a:ln>
            <a:noFill/>
          </a:ln>
        </p:spPr>
      </p:pic>
      <p:pic>
        <p:nvPicPr>
          <p:cNvPr id="110" name="Google Shape;110;g170a0bc9540_0_7"/>
          <p:cNvPicPr preferRelativeResize="0"/>
          <p:nvPr/>
        </p:nvPicPr>
        <p:blipFill>
          <a:blip r:embed="rId6"/>
          <a:srcRect/>
          <a:stretch/>
        </p:blipFill>
        <p:spPr>
          <a:xfrm>
            <a:off x="478180" y="4466604"/>
            <a:ext cx="2950820" cy="1952512"/>
          </a:xfrm>
          <a:prstGeom prst="rect">
            <a:avLst/>
          </a:prstGeom>
          <a:noFill/>
          <a:ln>
            <a:noFill/>
          </a:ln>
        </p:spPr>
      </p:pic>
      <p:sp>
        <p:nvSpPr>
          <p:cNvPr id="2" name="CuadroTexto 1">
            <a:extLst>
              <a:ext uri="{FF2B5EF4-FFF2-40B4-BE49-F238E27FC236}">
                <a16:creationId xmlns:a16="http://schemas.microsoft.com/office/drawing/2014/main" id="{9C7B0048-77DF-9AED-BA6D-CA93C11E0D30}"/>
              </a:ext>
            </a:extLst>
          </p:cNvPr>
          <p:cNvSpPr txBox="1"/>
          <p:nvPr/>
        </p:nvSpPr>
        <p:spPr>
          <a:xfrm>
            <a:off x="329607" y="6881646"/>
            <a:ext cx="6243290" cy="2754216"/>
          </a:xfrm>
          <a:prstGeom prst="rect">
            <a:avLst/>
          </a:prstGeom>
          <a:solidFill>
            <a:schemeClr val="tx2"/>
          </a:solidFill>
        </p:spPr>
        <p:txBody>
          <a:bodyPr wrap="square" rtlCol="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13:00h:</a:t>
            </a:r>
            <a:r>
              <a:rPr lang="es-ES" sz="1100" b="1" i="0" u="none" strike="noStrike" cap="none" dirty="0">
                <a:solidFill>
                  <a:schemeClr val="accent1"/>
                </a:solidFill>
                <a:latin typeface="Calibri"/>
                <a:ea typeface="Calibri"/>
                <a:cs typeface="Calibri"/>
                <a:sym typeface="Calibri"/>
              </a:rPr>
              <a:t> Sesión práctica para el Currículum Escolar Juntando Tecnología y Sostenibilidad</a:t>
            </a:r>
            <a:endParaRPr lang="es-ES" sz="1100" b="1" i="0" u="none" strike="noStrike" cap="none" dirty="0">
              <a:solidFill>
                <a:srgbClr val="6567B0"/>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7"/>
              </a:rPr>
              <a:t>TbKids</a:t>
            </a:r>
            <a:endParaRPr lang="es-ES" sz="1000" b="1" i="0" u="none" strike="noStrike" cap="none" dirty="0">
              <a:solidFill>
                <a:srgbClr val="595959"/>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Primaria</a:t>
            </a:r>
            <a:endParaRPr lang="es-ES" sz="1000" dirty="0">
              <a:solidFill>
                <a:srgbClr val="595959"/>
              </a:solidFill>
              <a:latin typeface="Calibri"/>
              <a:ea typeface="Calibri"/>
              <a:cs typeface="Calibri"/>
              <a:sym typeface="Calibri"/>
            </a:endParaRPr>
          </a:p>
          <a:p>
            <a:pPr marL="31353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b="0" i="0" u="none" strike="noStrike" cap="none" dirty="0">
                <a:solidFill>
                  <a:srgbClr val="595959"/>
                </a:solidFill>
                <a:latin typeface="Calibri"/>
                <a:ea typeface="Calibri"/>
                <a:cs typeface="Calibri"/>
                <a:sym typeface="Calibri"/>
              </a:rPr>
              <a:t> Robot Sphero </a:t>
            </a:r>
            <a:r>
              <a:rPr lang="es-ES" sz="1000" b="0" i="0" u="none" strike="noStrike" cap="none" dirty="0" err="1">
                <a:solidFill>
                  <a:srgbClr val="595959"/>
                </a:solidFill>
                <a:latin typeface="Calibri"/>
                <a:ea typeface="Calibri"/>
                <a:cs typeface="Calibri"/>
                <a:sym typeface="Calibri"/>
              </a:rPr>
              <a:t>Indi</a:t>
            </a:r>
            <a:r>
              <a:rPr lang="es-ES" sz="1000" b="0" i="0" u="none" strike="noStrike" cap="none" dirty="0">
                <a:solidFill>
                  <a:srgbClr val="595959"/>
                </a:solidFill>
                <a:latin typeface="Calibri"/>
                <a:ea typeface="Calibri"/>
                <a:cs typeface="Calibri"/>
                <a:sym typeface="Calibri"/>
              </a:rPr>
              <a:t>. Sesión práctica para el Currículum Escolar Juntando Tecnología y Sostenibilidad. Introducir un aprendizaje dinámico sobre temas como la reducción de residuos, la aplicación del pensamiento ecológico y crítico en el aula puede ser divertido y emocionante. En este taller aprenderemos todo esto de la mano del fantástico robot Sphero </a:t>
            </a:r>
            <a:r>
              <a:rPr lang="es-ES" sz="1000" b="0" i="0" u="none" strike="noStrike" cap="none" dirty="0" err="1">
                <a:solidFill>
                  <a:srgbClr val="595959"/>
                </a:solidFill>
                <a:latin typeface="Calibri"/>
                <a:ea typeface="Calibri"/>
                <a:cs typeface="Calibri"/>
                <a:sym typeface="Calibri"/>
              </a:rPr>
              <a:t>Indi</a:t>
            </a:r>
            <a:r>
              <a:rPr lang="es-ES" sz="1000" b="0" i="0" u="none" strike="noStrike" cap="none" dirty="0">
                <a:solidFill>
                  <a:srgbClr val="595959"/>
                </a:solidFill>
                <a:latin typeface="Calibri"/>
                <a:ea typeface="Calibri"/>
                <a:cs typeface="Calibri"/>
                <a:sym typeface="Calibri"/>
              </a:rPr>
              <a:t>. Descubre cómo hacerlo a través de la codificación mediante colores, la resolución de problemas y el trabajo en equipo para afrontar retos modernos y </a:t>
            </a:r>
            <a:r>
              <a:rPr lang="es-ES" sz="1000" b="0" i="0" u="none" strike="noStrike" cap="none">
                <a:solidFill>
                  <a:srgbClr val="595959"/>
                </a:solidFill>
                <a:latin typeface="Calibri"/>
                <a:ea typeface="Calibri"/>
                <a:cs typeface="Calibri"/>
                <a:sym typeface="Calibri"/>
              </a:rPr>
              <a:t>sostenibles.</a:t>
            </a:r>
            <a:endParaRPr lang="es-ES" sz="1000" b="0" i="0" u="none" strike="noStrike" cap="none" dirty="0">
              <a:solidFill>
                <a:srgbClr val="595959"/>
              </a:solidFill>
              <a:latin typeface="Calibri"/>
              <a:ea typeface="Calibri"/>
              <a:cs typeface="Calibri"/>
              <a:sym typeface="Calibri"/>
            </a:endParaRPr>
          </a:p>
        </p:txBody>
      </p:sp>
      <p:pic>
        <p:nvPicPr>
          <p:cNvPr id="4" name="Imagen 3">
            <a:extLst>
              <a:ext uri="{FF2B5EF4-FFF2-40B4-BE49-F238E27FC236}">
                <a16:creationId xmlns:a16="http://schemas.microsoft.com/office/drawing/2014/main" id="{A691F55F-B65C-9528-046D-4743A16C092C}"/>
              </a:ext>
            </a:extLst>
          </p:cNvPr>
          <p:cNvPicPr>
            <a:picLocks noChangeAspect="1"/>
          </p:cNvPicPr>
          <p:nvPr/>
        </p:nvPicPr>
        <p:blipFill>
          <a:blip r:embed="rId8"/>
          <a:srcRect/>
          <a:stretch/>
        </p:blipFill>
        <p:spPr>
          <a:xfrm>
            <a:off x="478180" y="7501906"/>
            <a:ext cx="2741258" cy="1922168"/>
          </a:xfrm>
          <a:prstGeom prst="rect">
            <a:avLst/>
          </a:prstGeom>
        </p:spPr>
      </p:pic>
      <p:pic>
        <p:nvPicPr>
          <p:cNvPr id="3" name="Imagen 2">
            <a:extLst>
              <a:ext uri="{FF2B5EF4-FFF2-40B4-BE49-F238E27FC236}">
                <a16:creationId xmlns:a16="http://schemas.microsoft.com/office/drawing/2014/main" id="{55FFCF11-17A1-C793-18D9-A6DD0E146A28}"/>
              </a:ext>
            </a:extLst>
          </p:cNvPr>
          <p:cNvPicPr>
            <a:picLocks noChangeAspect="1"/>
          </p:cNvPicPr>
          <p:nvPr/>
        </p:nvPicPr>
        <p:blipFill>
          <a:blip r:embed="rId9"/>
          <a:stretch>
            <a:fillRect/>
          </a:stretch>
        </p:blipFill>
        <p:spPr>
          <a:xfrm>
            <a:off x="601584" y="1641987"/>
            <a:ext cx="2704012" cy="17618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3"/>
          <p:cNvPicPr preferRelativeResize="0"/>
          <p:nvPr/>
        </p:nvPicPr>
        <p:blipFill>
          <a:blip r:embed="rId3"/>
          <a:srcRect l="2263" r="2263"/>
          <a:stretch/>
        </p:blipFill>
        <p:spPr>
          <a:xfrm>
            <a:off x="4886325" y="172084"/>
            <a:ext cx="1878674" cy="537528"/>
          </a:xfrm>
          <a:prstGeom prst="rect">
            <a:avLst/>
          </a:prstGeom>
          <a:noFill/>
          <a:ln>
            <a:noFill/>
          </a:ln>
        </p:spPr>
      </p:pic>
      <p:sp>
        <p:nvSpPr>
          <p:cNvPr id="116" name="Google Shape;116;p3"/>
          <p:cNvSpPr txBox="1"/>
          <p:nvPr/>
        </p:nvSpPr>
        <p:spPr>
          <a:xfrm>
            <a:off x="382630" y="4190538"/>
            <a:ext cx="6092740" cy="230443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i="0" u="none" strike="noStrike" cap="none" dirty="0">
                <a:solidFill>
                  <a:schemeClr val="accent1"/>
                </a:solidFill>
                <a:latin typeface="Calibri"/>
                <a:ea typeface="Calibri"/>
                <a:cs typeface="Calibri"/>
                <a:sym typeface="Calibri"/>
              </a:rPr>
              <a:t>16:30h: Resolución de problemas cuando cambia el entorno</a:t>
            </a:r>
          </a:p>
          <a:p>
            <a:pPr marL="2873375" marR="0" lvl="0" algn="just" rtl="0">
              <a:lnSpc>
                <a:spcPct val="115000"/>
              </a:lnSpc>
              <a:spcBef>
                <a:spcPts val="0"/>
              </a:spcBef>
              <a:spcAft>
                <a:spcPts val="0"/>
              </a:spcAft>
              <a:buClr>
                <a:srgbClr val="000000"/>
              </a:buClr>
              <a:buSzPts val="1200"/>
              <a:buFont typeface="Arial"/>
              <a:buNone/>
            </a:pPr>
            <a:endParaRPr lang="es-ES" sz="1100" b="1" i="0" u="none" strike="noStrike" cap="none" dirty="0">
              <a:solidFill>
                <a:srgbClr val="595959"/>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4"/>
              </a:rPr>
              <a:t>RO-BOTICA</a:t>
            </a:r>
            <a:endParaRPr lang="es-ES" sz="1000" b="1" i="0" u="none" strike="noStrike" cap="none" dirty="0">
              <a:solidFill>
                <a:schemeClr val="dk1"/>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Primaria</a:t>
            </a:r>
            <a:endParaRPr lang="es-ES" sz="1000" dirty="0">
              <a:ea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Un grupo de 4 amigos se encuentran de excursión, a medida que avanzan en su aventura se presentan una serie de situaciones en las que la tecnología puede ser de gran ayuda. Ven a descubrir cómo configurar y programar un asistente robótico con el sistema de construcción LEGO SPIKE </a:t>
            </a:r>
            <a:r>
              <a:rPr lang="es-ES" sz="1000" i="0" u="none" strike="noStrike" cap="none" dirty="0" err="1">
                <a:solidFill>
                  <a:srgbClr val="595959"/>
                </a:solidFill>
                <a:latin typeface="Calibri"/>
                <a:ea typeface="Calibri"/>
                <a:cs typeface="Calibri"/>
                <a:sym typeface="Calibri"/>
              </a:rPr>
              <a:t>Essential</a:t>
            </a:r>
            <a:r>
              <a:rPr lang="es-ES" sz="1100" i="0" u="none" strike="noStrike" cap="none" dirty="0">
                <a:solidFill>
                  <a:srgbClr val="595959"/>
                </a:solidFill>
                <a:latin typeface="Calibri"/>
                <a:ea typeface="Calibri"/>
                <a:cs typeface="Calibri"/>
                <a:sym typeface="Calibri"/>
              </a:rPr>
              <a:t>.</a:t>
            </a: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0" i="0" u="none" strike="noStrike" cap="none" dirty="0">
              <a:solidFill>
                <a:srgbClr val="595959"/>
              </a:solidFill>
              <a:latin typeface="Calibri"/>
              <a:ea typeface="Arial"/>
              <a:cs typeface="Calibri"/>
              <a:sym typeface="Calibri"/>
            </a:endParaRPr>
          </a:p>
        </p:txBody>
      </p:sp>
      <p:sp>
        <p:nvSpPr>
          <p:cNvPr id="119" name="Google Shape;119;p3"/>
          <p:cNvSpPr txBox="1"/>
          <p:nvPr/>
        </p:nvSpPr>
        <p:spPr>
          <a:xfrm>
            <a:off x="415330" y="6823336"/>
            <a:ext cx="6060039" cy="2339831"/>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17:30h:</a:t>
            </a:r>
            <a:r>
              <a:rPr lang="es-ES" sz="1100" b="1" i="0" u="none" strike="noStrike" cap="none" dirty="0">
                <a:solidFill>
                  <a:schemeClr val="accent1"/>
                </a:solidFill>
                <a:latin typeface="Calibri"/>
                <a:ea typeface="Calibri"/>
                <a:cs typeface="Calibri"/>
                <a:sym typeface="Calibri"/>
              </a:rPr>
              <a:t> Electricidad fácil para infantil y primaria</a:t>
            </a:r>
          </a:p>
          <a:p>
            <a:pPr marL="2778125" marR="0" lvl="0" algn="just" rtl="0">
              <a:lnSpc>
                <a:spcPct val="115000"/>
              </a:lnSpc>
              <a:spcBef>
                <a:spcPts val="0"/>
              </a:spcBef>
              <a:spcAft>
                <a:spcPts val="0"/>
              </a:spcAft>
              <a:buClr>
                <a:srgbClr val="000000"/>
              </a:buClr>
              <a:buSzPts val="1200"/>
              <a:buFont typeface="Arial"/>
              <a:buNone/>
            </a:pPr>
            <a:endParaRPr lang="es-ES" sz="1100" b="1" i="0" u="none" strike="noStrike" cap="none"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5"/>
              </a:rPr>
              <a:t>Microlog</a:t>
            </a:r>
            <a:endParaRPr lang="es-ES" sz="1000" b="1" dirty="0">
              <a:solidFill>
                <a:schemeClr val="dk1"/>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Material utilizado: </a:t>
            </a:r>
            <a:r>
              <a:rPr lang="es-ES" sz="1000" b="0" i="0" u="none" strike="noStrike" cap="none" dirty="0">
                <a:solidFill>
                  <a:srgbClr val="595959"/>
                </a:solidFill>
                <a:latin typeface="Calibri"/>
                <a:ea typeface="Calibri"/>
                <a:cs typeface="Calibri"/>
                <a:sym typeface="Calibri"/>
              </a:rPr>
              <a:t>Infantil - Primaria</a:t>
            </a:r>
            <a:endParaRPr lang="es-ES" sz="1000"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Descubre una manera fácil de acercar la electricidad a tus alumnos. Con cableados sencillos, lo niños aprenden cómo construir sus primeros circuitos eléctricos.</a:t>
            </a: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p:txBody>
      </p:sp>
      <p:sp>
        <p:nvSpPr>
          <p:cNvPr id="120" name="Google Shape;120;p3"/>
          <p:cNvSpPr txBox="1"/>
          <p:nvPr/>
        </p:nvSpPr>
        <p:spPr>
          <a:xfrm>
            <a:off x="382629" y="1053499"/>
            <a:ext cx="6092741" cy="2782260"/>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15:30h:</a:t>
            </a:r>
            <a:r>
              <a:rPr lang="es-ES" sz="1100" b="1" i="0" u="none" strike="noStrike" cap="none" dirty="0">
                <a:solidFill>
                  <a:schemeClr val="accent1"/>
                </a:solidFill>
                <a:latin typeface="Calibri"/>
                <a:ea typeface="Calibri"/>
                <a:cs typeface="Calibri"/>
                <a:sym typeface="Calibri"/>
              </a:rPr>
              <a:t> Con S de STEAM</a:t>
            </a:r>
          </a:p>
          <a:p>
            <a:pPr marL="0" marR="0" lvl="0" indent="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6"/>
              </a:rPr>
              <a:t>Prodel</a:t>
            </a:r>
            <a:endParaRPr lang="es-ES" sz="1000" b="1"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Secundaria – Bachillerato - Universidad</a:t>
            </a: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b="0" i="0" u="none" strike="noStrike" cap="none" dirty="0">
                <a:solidFill>
                  <a:srgbClr val="595959"/>
                </a:solidFill>
                <a:latin typeface="Calibri"/>
                <a:ea typeface="Calibri"/>
                <a:cs typeface="Calibri"/>
                <a:sym typeface="Calibri"/>
              </a:rPr>
              <a:t> Descubre lo fácil que es convertir cualquier espacio en un laboratorio y cualquier experiencia en una práctica científica.  Empieza a tomar datos en cuestión de segundos, solo necesitas un dispositivo móvil y unos sensores inalámbricos. </a:t>
            </a:r>
          </a:p>
          <a:p>
            <a:pPr marL="2873375" marR="0" lvl="0" algn="just" rtl="0">
              <a:lnSpc>
                <a:spcPct val="115000"/>
              </a:lnSpc>
              <a:spcBef>
                <a:spcPts val="0"/>
              </a:spcBef>
              <a:spcAft>
                <a:spcPts val="0"/>
              </a:spcAft>
              <a:buClr>
                <a:srgbClr val="000000"/>
              </a:buClr>
              <a:buSzPts val="1200"/>
              <a:buFont typeface="Arial"/>
              <a:buNone/>
            </a:pPr>
            <a:r>
              <a:rPr lang="es-ES" sz="1000" b="0" i="0" u="none" strike="noStrike" cap="none" dirty="0">
                <a:solidFill>
                  <a:srgbClr val="595959"/>
                </a:solidFill>
                <a:latin typeface="Calibri"/>
                <a:ea typeface="Calibri"/>
                <a:cs typeface="Calibri"/>
                <a:sym typeface="Calibri"/>
              </a:rPr>
              <a:t>En este taller incluye:</a:t>
            </a:r>
          </a:p>
          <a:p>
            <a:pPr marL="2873375" marR="0" lvl="0" algn="just" rtl="0">
              <a:lnSpc>
                <a:spcPct val="115000"/>
              </a:lnSpc>
              <a:spcBef>
                <a:spcPts val="0"/>
              </a:spcBef>
              <a:spcAft>
                <a:spcPts val="0"/>
              </a:spcAft>
              <a:buClr>
                <a:srgbClr val="000000"/>
              </a:buClr>
              <a:buSzPts val="1200"/>
              <a:buFont typeface="Arial"/>
              <a:buNone/>
            </a:pPr>
            <a:r>
              <a:rPr lang="es-ES" sz="1000" b="0" i="0" u="none" strike="noStrike" cap="none" dirty="0">
                <a:solidFill>
                  <a:srgbClr val="595959"/>
                </a:solidFill>
                <a:latin typeface="Calibri"/>
                <a:ea typeface="Calibri"/>
                <a:cs typeface="Calibri"/>
                <a:sym typeface="Calibri"/>
              </a:rPr>
              <a:t>Presentación de herramientas sensores, aplicaciones y packs para introducir la adquisición de datos inalámbrica en tus clases.</a:t>
            </a:r>
          </a:p>
          <a:p>
            <a:pPr marL="2873375" marR="0" lvl="0" algn="just" rtl="0">
              <a:lnSpc>
                <a:spcPct val="115000"/>
              </a:lnSpc>
              <a:spcBef>
                <a:spcPts val="0"/>
              </a:spcBef>
              <a:spcAft>
                <a:spcPts val="0"/>
              </a:spcAft>
              <a:buClr>
                <a:srgbClr val="000000"/>
              </a:buClr>
              <a:buSzPts val="1200"/>
              <a:buFont typeface="Arial"/>
              <a:buNone/>
            </a:pPr>
            <a:r>
              <a:rPr lang="es-ES" sz="1000" b="0" i="0" u="none" strike="noStrike" cap="none" dirty="0">
                <a:solidFill>
                  <a:srgbClr val="595959"/>
                </a:solidFill>
                <a:latin typeface="Calibri"/>
                <a:ea typeface="Calibri"/>
                <a:cs typeface="Calibri"/>
                <a:sym typeface="Calibri"/>
              </a:rPr>
              <a:t>Ejemplos prácticos en el que crearemos varios experimentos de forma rápida participando activamente.</a:t>
            </a: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p:txBody>
      </p:sp>
      <p:pic>
        <p:nvPicPr>
          <p:cNvPr id="121" name="Google Shape;121;p3"/>
          <p:cNvPicPr preferRelativeResize="0"/>
          <p:nvPr/>
        </p:nvPicPr>
        <p:blipFill>
          <a:blip r:embed="rId7"/>
          <a:srcRect/>
          <a:stretch/>
        </p:blipFill>
        <p:spPr>
          <a:xfrm>
            <a:off x="656576" y="1785323"/>
            <a:ext cx="2269504" cy="1811396"/>
          </a:xfrm>
          <a:prstGeom prst="rect">
            <a:avLst/>
          </a:prstGeom>
          <a:noFill/>
          <a:ln>
            <a:noFill/>
          </a:ln>
        </p:spPr>
      </p:pic>
      <p:pic>
        <p:nvPicPr>
          <p:cNvPr id="122" name="Google Shape;122;p3"/>
          <p:cNvPicPr preferRelativeResize="0"/>
          <p:nvPr/>
        </p:nvPicPr>
        <p:blipFill>
          <a:blip r:embed="rId8"/>
          <a:srcRect/>
          <a:stretch/>
        </p:blipFill>
        <p:spPr>
          <a:xfrm>
            <a:off x="656576" y="7196449"/>
            <a:ext cx="2112580" cy="1717012"/>
          </a:xfrm>
          <a:prstGeom prst="rect">
            <a:avLst/>
          </a:prstGeom>
          <a:noFill/>
          <a:ln>
            <a:noFill/>
          </a:ln>
        </p:spPr>
      </p:pic>
      <p:sp>
        <p:nvSpPr>
          <p:cNvPr id="2" name="CuadroTexto 1">
            <a:extLst>
              <a:ext uri="{FF2B5EF4-FFF2-40B4-BE49-F238E27FC236}">
                <a16:creationId xmlns:a16="http://schemas.microsoft.com/office/drawing/2014/main" id="{11DDB51E-7803-C576-5ED0-3AE01D11F97E}"/>
              </a:ext>
            </a:extLst>
          </p:cNvPr>
          <p:cNvSpPr txBox="1"/>
          <p:nvPr/>
        </p:nvSpPr>
        <p:spPr>
          <a:xfrm>
            <a:off x="415331" y="440848"/>
            <a:ext cx="3299419" cy="492443"/>
          </a:xfrm>
          <a:prstGeom prst="rect">
            <a:avLst/>
          </a:prstGeom>
          <a:noFill/>
        </p:spPr>
        <p:txBody>
          <a:bodyPr wrap="square" rtlCol="0">
            <a:spAutoFit/>
          </a:bodyPr>
          <a:lstStyle/>
          <a:p>
            <a:r>
              <a:rPr lang="es-ES" sz="1200" b="1" u="sng" dirty="0">
                <a:solidFill>
                  <a:schemeClr val="accent1"/>
                </a:solidFill>
                <a:latin typeface="Calibri"/>
                <a:cs typeface="Calibri"/>
                <a:sym typeface="Calibri"/>
              </a:rPr>
              <a:t>MARTES 22 DE NOVIEMBRE</a:t>
            </a:r>
            <a:endParaRPr lang="es-ES" sz="1200" b="0" i="0" u="sng" strike="noStrike" cap="none" dirty="0">
              <a:solidFill>
                <a:schemeClr val="accent1"/>
              </a:solidFill>
              <a:latin typeface="Arial"/>
              <a:ea typeface="Arial"/>
              <a:cs typeface="Arial"/>
              <a:sym typeface="Arial"/>
            </a:endParaRPr>
          </a:p>
          <a:p>
            <a:endParaRPr lang="es-ES" dirty="0"/>
          </a:p>
        </p:txBody>
      </p:sp>
      <p:pic>
        <p:nvPicPr>
          <p:cNvPr id="4" name="Imagen 3" descr="Imagen que contiene tabla, cuarto&#10;&#10;Descripción generada automáticamente">
            <a:extLst>
              <a:ext uri="{FF2B5EF4-FFF2-40B4-BE49-F238E27FC236}">
                <a16:creationId xmlns:a16="http://schemas.microsoft.com/office/drawing/2014/main" id="{DD28BA53-F23C-27DC-B71D-2A9E8F763DC5}"/>
              </a:ext>
            </a:extLst>
          </p:cNvPr>
          <p:cNvPicPr>
            <a:picLocks noChangeAspect="1"/>
          </p:cNvPicPr>
          <p:nvPr/>
        </p:nvPicPr>
        <p:blipFill>
          <a:blip r:embed="rId9"/>
          <a:stretch>
            <a:fillRect/>
          </a:stretch>
        </p:blipFill>
        <p:spPr>
          <a:xfrm>
            <a:off x="656576" y="4593781"/>
            <a:ext cx="2271530" cy="16304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p:nvPr/>
        </p:nvSpPr>
        <p:spPr>
          <a:xfrm>
            <a:off x="415327" y="784551"/>
            <a:ext cx="6089975" cy="329547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11:00h:</a:t>
            </a:r>
            <a:r>
              <a:rPr lang="es-ES" sz="1100" b="1" i="0" u="none" strike="noStrike" cap="none" dirty="0">
                <a:solidFill>
                  <a:schemeClr val="accent1"/>
                </a:solidFill>
                <a:latin typeface="Calibri"/>
                <a:ea typeface="Calibri"/>
                <a:cs typeface="Calibri"/>
                <a:sym typeface="Calibri"/>
              </a:rPr>
              <a:t> STEM / STEAM en Educación Primaria</a:t>
            </a: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chemeClr val="bg2"/>
                </a:solidFill>
                <a:latin typeface="Calibri"/>
                <a:ea typeface="Calibri"/>
                <a:cs typeface="Calibri"/>
                <a:sym typeface="Calibri"/>
              </a:rPr>
              <a:t>Impartido por </a:t>
            </a:r>
            <a:r>
              <a:rPr lang="es-ES" sz="1000" b="1" i="0" u="none" strike="noStrike" cap="none" dirty="0">
                <a:solidFill>
                  <a:srgbClr val="3F3F3F"/>
                </a:solidFill>
                <a:latin typeface="Calibri"/>
                <a:ea typeface="Calibri"/>
                <a:cs typeface="Calibri"/>
                <a:sym typeface="Calibri"/>
                <a:hlinkClick r:id="rId3"/>
              </a:rPr>
              <a:t>Arganbot</a:t>
            </a:r>
            <a:endParaRPr lang="es-ES" sz="1000" b="1" i="0" u="none" strike="noStrike" cap="none" dirty="0">
              <a:solidFill>
                <a:srgbClr val="3F3F3F"/>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Primaria</a:t>
            </a:r>
            <a:endParaRPr lang="es-ES" sz="1000" dirty="0">
              <a:ea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dirty="0">
                <a:solidFill>
                  <a:srgbClr val="595959"/>
                </a:solidFill>
                <a:latin typeface="Calibri"/>
                <a:ea typeface="Calibri"/>
                <a:cs typeface="Calibri"/>
                <a:sym typeface="Calibri"/>
              </a:rPr>
              <a:t> La robótica educativa es una nueva herramienta</a:t>
            </a:r>
          </a:p>
          <a:p>
            <a:pPr marL="2873375" marR="0" lvl="0" algn="just" rtl="0">
              <a:lnSpc>
                <a:spcPct val="115000"/>
              </a:lnSpc>
              <a:spcBef>
                <a:spcPts val="0"/>
              </a:spcBef>
              <a:spcAft>
                <a:spcPts val="0"/>
              </a:spcAft>
              <a:buClr>
                <a:srgbClr val="000000"/>
              </a:buClr>
              <a:buSzPts val="1200"/>
              <a:buFont typeface="Arial"/>
              <a:buNone/>
            </a:pPr>
            <a:r>
              <a:rPr lang="es-ES" sz="1000" dirty="0">
                <a:solidFill>
                  <a:srgbClr val="595959"/>
                </a:solidFill>
                <a:latin typeface="Calibri"/>
                <a:ea typeface="Calibri"/>
                <a:cs typeface="Calibri"/>
                <a:sym typeface="Calibri"/>
              </a:rPr>
              <a:t>que los profesores tienen a su disposición y que permite fomentar el interés de los niños por la tecnología de una forma práctica y divertida. Se trata de un innovador recurso pedagógico que, utilizando como instrumentos diferentes</a:t>
            </a:r>
          </a:p>
          <a:p>
            <a:pPr marL="2873375" marR="0" lvl="0" algn="just" rtl="0">
              <a:lnSpc>
                <a:spcPct val="115000"/>
              </a:lnSpc>
              <a:spcBef>
                <a:spcPts val="0"/>
              </a:spcBef>
              <a:spcAft>
                <a:spcPts val="0"/>
              </a:spcAft>
              <a:buClr>
                <a:srgbClr val="000000"/>
              </a:buClr>
              <a:buSzPts val="1200"/>
              <a:buFont typeface="Arial"/>
              <a:buNone/>
            </a:pPr>
            <a:r>
              <a:rPr lang="es-ES" sz="1000" dirty="0">
                <a:solidFill>
                  <a:srgbClr val="595959"/>
                </a:solidFill>
                <a:latin typeface="Calibri"/>
                <a:ea typeface="Calibri"/>
                <a:cs typeface="Calibri"/>
                <a:sym typeface="Calibri"/>
              </a:rPr>
              <a:t>dispositivos robóticos, electrónicos y eléctricos, permite a los alumnos explorar de forma creativa áreas tecnológicas tan diversas como informática, programación, electrónica, electricidad, etc.</a:t>
            </a:r>
          </a:p>
          <a:p>
            <a:pPr marL="2873375" marR="0" lvl="0" algn="just" rtl="0">
              <a:lnSpc>
                <a:spcPct val="115000"/>
              </a:lnSpc>
              <a:spcBef>
                <a:spcPts val="0"/>
              </a:spcBef>
              <a:spcAft>
                <a:spcPts val="0"/>
              </a:spcAft>
              <a:buClr>
                <a:srgbClr val="000000"/>
              </a:buClr>
              <a:buSzPts val="1200"/>
              <a:buFont typeface="Arial"/>
              <a:buNone/>
            </a:pPr>
            <a:r>
              <a:rPr lang="es-ES" sz="1000" dirty="0">
                <a:solidFill>
                  <a:srgbClr val="595959"/>
                </a:solidFill>
                <a:latin typeface="Calibri"/>
                <a:ea typeface="Calibri"/>
                <a:cs typeface="Calibri"/>
                <a:sym typeface="Calibri"/>
              </a:rPr>
              <a:t>Propondremos actividades innovadoras dirigidas al alumnado en las que se promueve el desarrollo de la creatividad, trabajo en equipo, resolución de problemas, pensamiento divergente, etc.</a:t>
            </a:r>
          </a:p>
        </p:txBody>
      </p:sp>
      <p:sp>
        <p:nvSpPr>
          <p:cNvPr id="128" name="Google Shape;128;p4"/>
          <p:cNvSpPr txBox="1"/>
          <p:nvPr/>
        </p:nvSpPr>
        <p:spPr>
          <a:xfrm>
            <a:off x="435060" y="4322847"/>
            <a:ext cx="6089975" cy="2481408"/>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12:00h:</a:t>
            </a:r>
            <a:r>
              <a:rPr lang="es-ES" sz="1100" b="1" i="0" u="none" strike="noStrike" cap="none" dirty="0">
                <a:solidFill>
                  <a:schemeClr val="accent1"/>
                </a:solidFill>
                <a:latin typeface="Calibri"/>
                <a:ea typeface="Calibri"/>
                <a:cs typeface="Calibri"/>
                <a:sym typeface="Calibri"/>
              </a:rPr>
              <a:t> Ponte en forma con </a:t>
            </a:r>
            <a:r>
              <a:rPr lang="es-ES" sz="1100" b="1" i="0" u="none" strike="noStrike" cap="none" dirty="0" err="1">
                <a:solidFill>
                  <a:schemeClr val="accent1"/>
                </a:solidFill>
                <a:latin typeface="Calibri"/>
                <a:ea typeface="Calibri"/>
                <a:cs typeface="Calibri"/>
                <a:sym typeface="Calibri"/>
              </a:rPr>
              <a:t>Phyton</a:t>
            </a:r>
            <a:endParaRPr lang="es-ES" sz="1100" b="1" i="0" u="none" strike="noStrike" cap="none" dirty="0">
              <a:solidFill>
                <a:schemeClr val="accent1"/>
              </a:solidFill>
              <a:latin typeface="Calibri"/>
              <a:ea typeface="Calibri"/>
              <a:cs typeface="Calibri"/>
              <a:sym typeface="Calibri"/>
            </a:endParaRPr>
          </a:p>
          <a:p>
            <a:pPr marL="3048000"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4"/>
              </a:rPr>
              <a:t>RO-BOTICA</a:t>
            </a:r>
            <a:r>
              <a:rPr lang="es-ES" sz="1000" b="1" i="0" u="none" strike="noStrike" cap="none" dirty="0">
                <a:solidFill>
                  <a:schemeClr val="dk1"/>
                </a:solidFill>
                <a:latin typeface="Calibri"/>
                <a:ea typeface="Calibri"/>
                <a:cs typeface="Calibri"/>
                <a:sym typeface="Calibri"/>
              </a:rPr>
              <a:t> </a:t>
            </a:r>
          </a:p>
          <a:p>
            <a:pPr marL="2873375" marR="0" lvl="0" algn="just" rtl="0">
              <a:lnSpc>
                <a:spcPct val="115000"/>
              </a:lnSpc>
              <a:spcBef>
                <a:spcPts val="0"/>
              </a:spcBef>
              <a:spcAft>
                <a:spcPts val="0"/>
              </a:spcAft>
              <a:buClr>
                <a:srgbClr val="000000"/>
              </a:buClr>
              <a:buSzPts val="1200"/>
              <a:buFont typeface="Arial"/>
              <a:buNone/>
            </a:pPr>
            <a:r>
              <a:rPr lang="es-ES" sz="1000" b="1" dirty="0">
                <a:solidFill>
                  <a:srgbClr val="595959"/>
                </a:solidFill>
                <a:latin typeface="Calibri"/>
                <a:ea typeface="Calibri"/>
                <a:cs typeface="Calibri"/>
                <a:sym typeface="Calibri"/>
              </a:rPr>
              <a:t>Nivel educativo</a:t>
            </a:r>
            <a:r>
              <a:rPr lang="es-ES" sz="1000" b="1" i="0" u="none" strike="noStrike" cap="none" dirty="0">
                <a:solidFill>
                  <a:srgbClr val="595959"/>
                </a:solidFill>
                <a:latin typeface="Calibri"/>
                <a:ea typeface="Calibri"/>
                <a:cs typeface="Calibri"/>
                <a:sym typeface="Calibri"/>
              </a:rPr>
              <a:t>: </a:t>
            </a:r>
            <a:r>
              <a:rPr lang="es-ES" sz="1000" b="0" i="0" u="none" strike="noStrike" cap="none" dirty="0">
                <a:solidFill>
                  <a:srgbClr val="595959"/>
                </a:solidFill>
                <a:latin typeface="Calibri"/>
                <a:ea typeface="Calibri"/>
                <a:cs typeface="Calibri"/>
                <a:sym typeface="Calibri"/>
              </a:rPr>
              <a:t>Secundaria</a:t>
            </a:r>
            <a:endParaRPr lang="es-ES" sz="1000" dirty="0">
              <a:ea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Ha llegado el momento de moverse un poco. Ven a programar con ayuda de </a:t>
            </a:r>
            <a:r>
              <a:rPr lang="es-ES" sz="1000" i="0" u="none" strike="noStrike" cap="none" dirty="0" err="1">
                <a:solidFill>
                  <a:srgbClr val="595959"/>
                </a:solidFill>
                <a:latin typeface="Calibri"/>
                <a:ea typeface="Calibri"/>
                <a:cs typeface="Calibri"/>
                <a:sym typeface="Calibri"/>
              </a:rPr>
              <a:t>Phyton</a:t>
            </a:r>
            <a:r>
              <a:rPr lang="es-ES" sz="1000" i="0" u="none" strike="noStrike" cap="none" dirty="0">
                <a:solidFill>
                  <a:srgbClr val="595959"/>
                </a:solidFill>
                <a:latin typeface="Calibri"/>
                <a:ea typeface="Calibri"/>
                <a:cs typeface="Calibri"/>
                <a:sym typeface="Calibri"/>
              </a:rPr>
              <a:t> un simpático instructor de zumba (construido con el LEGO SPIKE Prime) que ayudará a tu alumnado a mantenerse activo ¡y que no se duerma en clase!</a:t>
            </a:r>
          </a:p>
          <a:p>
            <a:pPr marL="0" marR="0" lvl="0" indent="0" algn="just" rtl="0">
              <a:lnSpc>
                <a:spcPct val="115000"/>
              </a:lnSpc>
              <a:spcBef>
                <a:spcPts val="0"/>
              </a:spcBef>
              <a:spcAft>
                <a:spcPts val="0"/>
              </a:spcAft>
              <a:buClr>
                <a:srgbClr val="000000"/>
              </a:buClr>
              <a:buSzPts val="1200"/>
              <a:buFont typeface="Arial"/>
              <a:buNone/>
            </a:pPr>
            <a:endParaRPr lang="es-ES" sz="1100" b="1"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1" dirty="0">
              <a:solidFill>
                <a:srgbClr val="595959"/>
              </a:solidFill>
              <a:latin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1" dirty="0">
              <a:solidFill>
                <a:srgbClr val="595959"/>
              </a:solidFill>
              <a:latin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sz="1100" b="0" i="0" u="none" strike="noStrike" cap="none" dirty="0">
              <a:solidFill>
                <a:srgbClr val="000000"/>
              </a:solidFill>
              <a:latin typeface="Arial"/>
              <a:ea typeface="Arial"/>
              <a:cs typeface="Arial"/>
              <a:sym typeface="Arial"/>
            </a:endParaRPr>
          </a:p>
        </p:txBody>
      </p:sp>
      <p:sp>
        <p:nvSpPr>
          <p:cNvPr id="129" name="Google Shape;129;p4"/>
          <p:cNvSpPr txBox="1"/>
          <p:nvPr/>
        </p:nvSpPr>
        <p:spPr>
          <a:xfrm>
            <a:off x="340127" y="406373"/>
            <a:ext cx="3021381" cy="3046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6567B0"/>
              </a:buClr>
              <a:buSzPts val="1200"/>
              <a:buFont typeface="Calibri"/>
              <a:buNone/>
            </a:pPr>
            <a:r>
              <a:rPr lang="es-ES" sz="1200" b="1" u="sng" dirty="0">
                <a:solidFill>
                  <a:schemeClr val="accent1"/>
                </a:solidFill>
                <a:latin typeface="Calibri"/>
                <a:cs typeface="Calibri"/>
                <a:sym typeface="Calibri"/>
              </a:rPr>
              <a:t>MIÉRCOLES 23 DE NOVIEMBRE</a:t>
            </a:r>
            <a:endParaRPr sz="1200" b="0" i="0" u="none" strike="noStrike" cap="none" dirty="0">
              <a:solidFill>
                <a:schemeClr val="accent1"/>
              </a:solidFill>
              <a:latin typeface="Arial"/>
              <a:ea typeface="Arial"/>
              <a:cs typeface="Arial"/>
              <a:sym typeface="Arial"/>
            </a:endParaRPr>
          </a:p>
        </p:txBody>
      </p:sp>
      <p:sp>
        <p:nvSpPr>
          <p:cNvPr id="130" name="Google Shape;130;p4"/>
          <p:cNvSpPr txBox="1"/>
          <p:nvPr/>
        </p:nvSpPr>
        <p:spPr>
          <a:xfrm>
            <a:off x="435061" y="6887801"/>
            <a:ext cx="6070241" cy="2764563"/>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i="0" u="none" strike="noStrike" cap="none" dirty="0">
                <a:solidFill>
                  <a:schemeClr val="accent1"/>
                </a:solidFill>
                <a:latin typeface="Calibri"/>
                <a:ea typeface="Calibri"/>
                <a:cs typeface="Calibri"/>
                <a:sym typeface="Calibri"/>
              </a:rPr>
              <a:t>13:00h: STEM: Tecnología sin cables. KITS STEM para el aula</a:t>
            </a:r>
          </a:p>
          <a:p>
            <a:pPr marL="2873375"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endParaRPr lang="es-ES" sz="1000" b="1" dirty="0">
              <a:solidFill>
                <a:srgbClr val="595959"/>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5"/>
              </a:rPr>
              <a:t>Ocio Global </a:t>
            </a:r>
            <a:r>
              <a:rPr lang="es-ES" sz="1000" b="1" i="0" u="none" strike="noStrike" cap="none" dirty="0" err="1">
                <a:solidFill>
                  <a:srgbClr val="595959"/>
                </a:solidFill>
                <a:latin typeface="Calibri"/>
                <a:ea typeface="Calibri"/>
                <a:cs typeface="Calibri"/>
                <a:sym typeface="Calibri"/>
                <a:hlinkClick r:id="rId5"/>
              </a:rPr>
              <a:t>Import</a:t>
            </a:r>
            <a:endParaRPr lang="es-ES" sz="1000" b="1" i="0" u="none" strike="noStrike" cap="none" dirty="0">
              <a:solidFill>
                <a:srgbClr val="595959"/>
              </a:solidFill>
              <a:latin typeface="Calibri"/>
              <a:ea typeface="Calibri"/>
              <a:cs typeface="Calibri"/>
              <a:sym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Primaria - Secundaria</a:t>
            </a:r>
            <a:endParaRPr lang="es-ES" sz="1000" dirty="0">
              <a:ea typeface="Calibri"/>
            </a:endParaRPr>
          </a:p>
          <a:p>
            <a:pPr marL="287337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b="0" i="0" u="none" strike="noStrike" cap="none" dirty="0">
                <a:solidFill>
                  <a:srgbClr val="595959"/>
                </a:solidFill>
                <a:latin typeface="Calibri"/>
                <a:ea typeface="Calibri"/>
                <a:cs typeface="Calibri"/>
                <a:sym typeface="Calibri"/>
              </a:rPr>
              <a:t> Los robots de la serie BT </a:t>
            </a:r>
            <a:r>
              <a:rPr lang="es-ES" sz="1000" b="0" i="0" u="none" strike="noStrike" cap="none" dirty="0" err="1">
                <a:solidFill>
                  <a:srgbClr val="595959"/>
                </a:solidFill>
                <a:latin typeface="Calibri"/>
                <a:ea typeface="Calibri"/>
                <a:cs typeface="Calibri"/>
                <a:sym typeface="Calibri"/>
              </a:rPr>
              <a:t>Beginner</a:t>
            </a:r>
            <a:r>
              <a:rPr lang="es-ES" sz="1000" b="0" i="0" u="none" strike="noStrike" cap="none" dirty="0">
                <a:solidFill>
                  <a:srgbClr val="595959"/>
                </a:solidFill>
                <a:latin typeface="Calibri"/>
                <a:ea typeface="Calibri"/>
                <a:cs typeface="Calibri"/>
                <a:sym typeface="Calibri"/>
              </a:rPr>
              <a:t> ofrecen una visión más realista de la robótica gracias a su sencillo sistema de programación basado en diagramas de flujo, similar al que emplean los robots industriales en la vida real.</a:t>
            </a:r>
          </a:p>
          <a:p>
            <a:pPr marL="2873375" marR="0" lvl="0" algn="just" rtl="0">
              <a:lnSpc>
                <a:spcPct val="115000"/>
              </a:lnSpc>
              <a:spcBef>
                <a:spcPts val="0"/>
              </a:spcBef>
              <a:spcAft>
                <a:spcPts val="0"/>
              </a:spcAft>
              <a:buClr>
                <a:srgbClr val="000000"/>
              </a:buClr>
              <a:buSzPts val="1200"/>
              <a:buFont typeface="Arial"/>
              <a:buNone/>
            </a:pPr>
            <a:r>
              <a:rPr lang="es-ES" sz="1000" b="0" i="0" u="none" strike="noStrike" cap="none" dirty="0">
                <a:solidFill>
                  <a:srgbClr val="595959"/>
                </a:solidFill>
                <a:latin typeface="Calibri"/>
                <a:ea typeface="Calibri"/>
                <a:cs typeface="Calibri"/>
                <a:sym typeface="Calibri"/>
              </a:rPr>
              <a:t>Los alumnos pueden construir y programar robots basados en sistemas mecánicos reales. Productos/Marcas: </a:t>
            </a:r>
            <a:r>
              <a:rPr lang="es-ES" sz="1000" b="0" i="0" u="none" strike="noStrike" cap="none" dirty="0" err="1">
                <a:solidFill>
                  <a:srgbClr val="595959"/>
                </a:solidFill>
                <a:latin typeface="Calibri"/>
                <a:ea typeface="Calibri"/>
                <a:cs typeface="Calibri"/>
                <a:sym typeface="Calibri"/>
              </a:rPr>
              <a:t>Fischertechnik</a:t>
            </a:r>
            <a:endParaRPr lang="es-ES" sz="1000" b="0"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000" dirty="0">
              <a:solidFill>
                <a:srgbClr val="595959"/>
              </a:solidFill>
              <a:latin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000" b="0" i="0" u="none" strike="noStrike" cap="none" dirty="0">
              <a:solidFill>
                <a:srgbClr val="595959"/>
              </a:solidFill>
              <a:latin typeface="Calibri"/>
              <a:ea typeface="Arial"/>
              <a:cs typeface="Calibri"/>
              <a:sym typeface="Calibri"/>
            </a:endParaRPr>
          </a:p>
        </p:txBody>
      </p:sp>
      <p:pic>
        <p:nvPicPr>
          <p:cNvPr id="133" name="Google Shape;133;p4"/>
          <p:cNvPicPr preferRelativeResize="0"/>
          <p:nvPr/>
        </p:nvPicPr>
        <p:blipFill>
          <a:blip r:embed="rId6"/>
          <a:srcRect l="2021" r="2021"/>
          <a:stretch/>
        </p:blipFill>
        <p:spPr>
          <a:xfrm>
            <a:off x="4857750" y="137609"/>
            <a:ext cx="1888199" cy="537528"/>
          </a:xfrm>
          <a:prstGeom prst="rect">
            <a:avLst/>
          </a:prstGeom>
          <a:noFill/>
          <a:ln>
            <a:noFill/>
          </a:ln>
        </p:spPr>
      </p:pic>
      <p:pic>
        <p:nvPicPr>
          <p:cNvPr id="134" name="Google Shape;134;p4"/>
          <p:cNvPicPr preferRelativeResize="0"/>
          <p:nvPr/>
        </p:nvPicPr>
        <p:blipFill>
          <a:blip r:embed="rId7"/>
          <a:srcRect/>
          <a:stretch/>
        </p:blipFill>
        <p:spPr>
          <a:xfrm>
            <a:off x="621999" y="7454537"/>
            <a:ext cx="2539212" cy="1755874"/>
          </a:xfrm>
          <a:prstGeom prst="rect">
            <a:avLst/>
          </a:prstGeom>
          <a:noFill/>
          <a:ln>
            <a:noFill/>
          </a:ln>
        </p:spPr>
      </p:pic>
      <p:pic>
        <p:nvPicPr>
          <p:cNvPr id="3" name="Imagen 2" descr="Un grupo de folletos sobre una mesa&#10;&#10;Descripción generada automáticamente con confianza baja">
            <a:extLst>
              <a:ext uri="{FF2B5EF4-FFF2-40B4-BE49-F238E27FC236}">
                <a16:creationId xmlns:a16="http://schemas.microsoft.com/office/drawing/2014/main" id="{3F7B99A2-0E6E-7BF4-6E03-EEB342B499BC}"/>
              </a:ext>
            </a:extLst>
          </p:cNvPr>
          <p:cNvPicPr>
            <a:picLocks noChangeAspect="1"/>
          </p:cNvPicPr>
          <p:nvPr/>
        </p:nvPicPr>
        <p:blipFill>
          <a:blip r:embed="rId8"/>
          <a:stretch>
            <a:fillRect/>
          </a:stretch>
        </p:blipFill>
        <p:spPr>
          <a:xfrm>
            <a:off x="653633" y="4720046"/>
            <a:ext cx="2255030" cy="1909514"/>
          </a:xfrm>
          <a:prstGeom prst="rect">
            <a:avLst/>
          </a:prstGeom>
        </p:spPr>
      </p:pic>
      <p:pic>
        <p:nvPicPr>
          <p:cNvPr id="4" name="Imagen 3" descr="Una persona en frente de una computadora&#10;&#10;Descripción generada automáticamente con confianza baja">
            <a:extLst>
              <a:ext uri="{FF2B5EF4-FFF2-40B4-BE49-F238E27FC236}">
                <a16:creationId xmlns:a16="http://schemas.microsoft.com/office/drawing/2014/main" id="{FD80667C-4E78-46F5-5423-D85DF0BDDEA4}"/>
              </a:ext>
            </a:extLst>
          </p:cNvPr>
          <p:cNvPicPr>
            <a:picLocks noChangeAspect="1"/>
          </p:cNvPicPr>
          <p:nvPr/>
        </p:nvPicPr>
        <p:blipFill>
          <a:blip r:embed="rId9"/>
          <a:stretch>
            <a:fillRect/>
          </a:stretch>
        </p:blipFill>
        <p:spPr>
          <a:xfrm>
            <a:off x="540423" y="1209478"/>
            <a:ext cx="2620788" cy="26591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3"/>
          <p:cNvPicPr preferRelativeResize="0"/>
          <p:nvPr/>
        </p:nvPicPr>
        <p:blipFill>
          <a:blip r:embed="rId3"/>
          <a:srcRect l="2263" r="2263"/>
          <a:stretch/>
        </p:blipFill>
        <p:spPr>
          <a:xfrm>
            <a:off x="4886325" y="172084"/>
            <a:ext cx="1878674" cy="537528"/>
          </a:xfrm>
          <a:prstGeom prst="rect">
            <a:avLst/>
          </a:prstGeom>
          <a:noFill/>
          <a:ln>
            <a:noFill/>
          </a:ln>
        </p:spPr>
      </p:pic>
      <p:sp>
        <p:nvSpPr>
          <p:cNvPr id="116" name="Google Shape;116;p3"/>
          <p:cNvSpPr txBox="1"/>
          <p:nvPr/>
        </p:nvSpPr>
        <p:spPr>
          <a:xfrm>
            <a:off x="406162" y="4219746"/>
            <a:ext cx="6081723" cy="2463711"/>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i="0" u="none" strike="noStrike" cap="none" dirty="0">
                <a:solidFill>
                  <a:schemeClr val="accent1"/>
                </a:solidFill>
                <a:latin typeface="Calibri"/>
                <a:ea typeface="Calibri"/>
                <a:cs typeface="Calibri"/>
                <a:sym typeface="Calibri"/>
              </a:rPr>
              <a:t>16:30h: Cultura </a:t>
            </a:r>
            <a:r>
              <a:rPr lang="es-ES" sz="1100" b="1" i="0" u="none" strike="noStrike" cap="none" dirty="0" err="1">
                <a:solidFill>
                  <a:schemeClr val="accent1"/>
                </a:solidFill>
                <a:latin typeface="Calibri"/>
                <a:ea typeface="Calibri"/>
                <a:cs typeface="Calibri"/>
                <a:sym typeface="Calibri"/>
              </a:rPr>
              <a:t>Maker</a:t>
            </a:r>
            <a:endParaRPr lang="es-ES" sz="1000" b="1" i="0" u="none" strike="noStrike" cap="none"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endParaRPr lang="es-ES" sz="1000" b="1"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4"/>
              </a:rPr>
              <a:t>Microlog</a:t>
            </a:r>
            <a:endParaRPr lang="es-ES" sz="1000" b="1" i="0" u="none" strike="noStrike" cap="none" dirty="0">
              <a:solidFill>
                <a:schemeClr val="dk1"/>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Primaria - Secundaria</a:t>
            </a:r>
            <a:endParaRPr lang="es-ES" sz="1000" dirty="0">
              <a:ea typeface="Calibri"/>
            </a:endParaRPr>
          </a:p>
          <a:p>
            <a:pPr marL="2778125"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dirty="0">
                <a:solidFill>
                  <a:srgbClr val="595959"/>
                </a:solidFill>
                <a:latin typeface="Calibri"/>
                <a:ea typeface="Calibri"/>
                <a:cs typeface="Calibri"/>
                <a:sym typeface="Calibri"/>
              </a:rPr>
              <a:t> En este taller aprenderás a construir proyectos de robótica con materiales sencillos, sin perder de vista su interior ni tu creatividad. Pondremos a tu alcance diversos materiales y darás alas a tu creatividad diseñando tu robot.</a:t>
            </a: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p:txBody>
      </p:sp>
      <p:pic>
        <p:nvPicPr>
          <p:cNvPr id="118" name="Google Shape;118;p3"/>
          <p:cNvPicPr preferRelativeResize="0"/>
          <p:nvPr/>
        </p:nvPicPr>
        <p:blipFill>
          <a:blip r:embed="rId5"/>
          <a:srcRect l="1940" r="1940"/>
          <a:stretch/>
        </p:blipFill>
        <p:spPr>
          <a:xfrm>
            <a:off x="517748" y="4681425"/>
            <a:ext cx="2312538" cy="1516200"/>
          </a:xfrm>
          <a:prstGeom prst="rect">
            <a:avLst/>
          </a:prstGeom>
          <a:noFill/>
          <a:ln>
            <a:noFill/>
          </a:ln>
        </p:spPr>
      </p:pic>
      <p:sp>
        <p:nvSpPr>
          <p:cNvPr id="119" name="Google Shape;119;p3"/>
          <p:cNvSpPr txBox="1"/>
          <p:nvPr/>
        </p:nvSpPr>
        <p:spPr>
          <a:xfrm>
            <a:off x="383701" y="7227992"/>
            <a:ext cx="6104184" cy="2233648"/>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17:30h:</a:t>
            </a:r>
            <a:r>
              <a:rPr lang="es-ES" sz="1100" b="1" i="0" u="none" strike="noStrike" cap="none" dirty="0">
                <a:solidFill>
                  <a:schemeClr val="accent1"/>
                </a:solidFill>
                <a:latin typeface="Calibri"/>
                <a:ea typeface="Calibri"/>
                <a:cs typeface="Calibri"/>
                <a:sym typeface="Calibri"/>
              </a:rPr>
              <a:t> Neurosteam en el aula</a:t>
            </a: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6"/>
              </a:rPr>
              <a:t>Optimus Educación</a:t>
            </a:r>
            <a:endParaRPr lang="es-ES" sz="1000" b="1" i="0" u="none" strike="noStrike" cap="none"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Primaria - Secundaria</a:t>
            </a:r>
            <a:endParaRPr lang="es-ES" sz="1000"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¡Experimenta nuestro taller dinámico e interactivo! Conocerás la metodología propia de Optimus que favorece la atención a la diversidad en todas las etapas del niño y del adulto.</a:t>
            </a:r>
          </a:p>
          <a:p>
            <a:pPr marL="2778125" marR="0" lvl="0" algn="just" rtl="0">
              <a:lnSpc>
                <a:spcPct val="115000"/>
              </a:lnSpc>
              <a:spcBef>
                <a:spcPts val="0"/>
              </a:spcBef>
              <a:spcAft>
                <a:spcPts val="0"/>
              </a:spcAft>
              <a:buClr>
                <a:srgbClr val="000000"/>
              </a:buClr>
              <a:buSzPts val="1200"/>
              <a:buFont typeface="Arial"/>
              <a:buNone/>
            </a:pPr>
            <a:r>
              <a:rPr lang="es-ES" sz="1000" i="0" u="none" strike="noStrike" cap="none" dirty="0">
                <a:solidFill>
                  <a:srgbClr val="595959"/>
                </a:solidFill>
                <a:latin typeface="Calibri"/>
                <a:ea typeface="Calibri"/>
                <a:cs typeface="Calibri"/>
                <a:sym typeface="Calibri"/>
              </a:rPr>
              <a:t>Comprueba de primera mano una nueva visión de la educación. Puedes reservar tu plaza en el stand de </a:t>
            </a:r>
            <a:r>
              <a:rPr lang="es-ES" sz="1000" i="0" u="none" strike="noStrike" cap="none" dirty="0" err="1">
                <a:solidFill>
                  <a:srgbClr val="595959"/>
                </a:solidFill>
                <a:latin typeface="Calibri"/>
                <a:ea typeface="Calibri"/>
                <a:cs typeface="Calibri"/>
                <a:sym typeface="Calibri"/>
              </a:rPr>
              <a:t>HispaRob</a:t>
            </a:r>
            <a:r>
              <a:rPr lang="es-ES" sz="1000" i="0" u="none" strike="noStrike" cap="none" dirty="0">
                <a:solidFill>
                  <a:srgbClr val="595959"/>
                </a:solidFill>
                <a:latin typeface="Calibri"/>
                <a:ea typeface="Calibri"/>
                <a:cs typeface="Calibri"/>
                <a:sym typeface="Calibri"/>
              </a:rPr>
              <a:t> para el 23 de noviembre a las 17:30 horas. ¿Estás preparado para vivir la experiencia OPTIMUS?</a:t>
            </a:r>
          </a:p>
          <a:p>
            <a:pPr marL="0" marR="0" lvl="0" indent="0" algn="just" rtl="0">
              <a:lnSpc>
                <a:spcPct val="115000"/>
              </a:lnSpc>
              <a:spcBef>
                <a:spcPts val="0"/>
              </a:spcBef>
              <a:spcAft>
                <a:spcPts val="0"/>
              </a:spcAft>
              <a:buClr>
                <a:srgbClr val="000000"/>
              </a:buClr>
              <a:buSzPts val="1200"/>
              <a:buFont typeface="Arial"/>
              <a:buNone/>
            </a:pPr>
            <a:endParaRPr lang="es-ES" sz="1000" i="0" u="none" strike="noStrike" cap="none" dirty="0">
              <a:solidFill>
                <a:srgbClr val="595959"/>
              </a:solidFill>
              <a:latin typeface="Calibri"/>
              <a:ea typeface="Calibri"/>
              <a:cs typeface="Calibri"/>
              <a:sym typeface="Calibri"/>
            </a:endParaRPr>
          </a:p>
        </p:txBody>
      </p:sp>
      <p:sp>
        <p:nvSpPr>
          <p:cNvPr id="120" name="Google Shape;120;p3"/>
          <p:cNvSpPr txBox="1"/>
          <p:nvPr/>
        </p:nvSpPr>
        <p:spPr>
          <a:xfrm>
            <a:off x="406162" y="966356"/>
            <a:ext cx="6081723" cy="2941534"/>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15:30h:</a:t>
            </a:r>
            <a:r>
              <a:rPr lang="es-ES" sz="1100" b="1" i="0" u="none" strike="noStrike" cap="none" dirty="0">
                <a:solidFill>
                  <a:schemeClr val="accent1"/>
                </a:solidFill>
                <a:latin typeface="Calibri"/>
                <a:ea typeface="Calibri"/>
                <a:cs typeface="Calibri"/>
                <a:sym typeface="Calibri"/>
              </a:rPr>
              <a:t> Despertando vocaciones científico-tecnológicas desde los cuentos</a:t>
            </a:r>
          </a:p>
          <a:p>
            <a:pPr marL="2778125"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7"/>
              </a:rPr>
              <a:t>Prodel</a:t>
            </a:r>
            <a:r>
              <a:rPr lang="es-ES" sz="1000" b="1" i="0" u="none" strike="noStrike" cap="none" dirty="0">
                <a:solidFill>
                  <a:srgbClr val="595959"/>
                </a:solidFill>
                <a:latin typeface="Calibri"/>
                <a:ea typeface="Calibri"/>
                <a:cs typeface="Calibri"/>
                <a:sym typeface="Calibri"/>
              </a:rPr>
              <a:t> y </a:t>
            </a:r>
            <a:r>
              <a:rPr lang="es-ES" sz="1000" b="1" i="0" u="none" strike="noStrike" cap="none" dirty="0">
                <a:solidFill>
                  <a:srgbClr val="595959"/>
                </a:solidFill>
                <a:latin typeface="Calibri"/>
                <a:ea typeface="Calibri"/>
                <a:cs typeface="Calibri"/>
                <a:sym typeface="Calibri"/>
                <a:hlinkClick r:id="rId8"/>
              </a:rPr>
              <a:t>Miriam Tocino</a:t>
            </a:r>
            <a:endParaRPr lang="es-ES" sz="1000" b="1" dirty="0">
              <a:solidFill>
                <a:srgbClr val="595959"/>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Infantil - Primaria</a:t>
            </a:r>
          </a:p>
          <a:p>
            <a:pPr marL="2778125"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dirty="0">
                <a:solidFill>
                  <a:srgbClr val="595959"/>
                </a:solidFill>
                <a:latin typeface="Calibri"/>
                <a:ea typeface="Calibri"/>
                <a:cs typeface="Calibri"/>
                <a:sym typeface="Calibri"/>
              </a:rPr>
              <a:t> </a:t>
            </a:r>
            <a:r>
              <a:rPr lang="es-ES" sz="1000" b="0" i="0" u="none" strike="noStrike" cap="none" dirty="0">
                <a:solidFill>
                  <a:srgbClr val="595959"/>
                </a:solidFill>
                <a:latin typeface="Calibri"/>
                <a:ea typeface="Calibri"/>
                <a:cs typeface="Calibri"/>
                <a:sym typeface="Calibri"/>
              </a:rPr>
              <a:t>Pensado para docentes que introducen la tecnología en su aula no como un fin, si no como un medio para potenciar la creatividad de los alumnos promoviendo la participación y enfatizando la naturaleza multidisciplinar del aprendizaje para prepararlos para el mundo en el que van a vivir. También está especialmente pensado para aquellos que creen en el poder de la lectura y la ilustración como herramientas de aprendizaje, de descubrir nuevos mundos y conectar con las emociones. Este taller incluye: presentación del proyecto y la serie de libros, taller de escritura creativa interactivo y coloquio.</a:t>
            </a:r>
          </a:p>
          <a:p>
            <a:pPr marL="0" marR="0" lvl="0" indent="0" algn="just" rtl="0">
              <a:lnSpc>
                <a:spcPct val="115000"/>
              </a:lnSpc>
              <a:spcBef>
                <a:spcPts val="0"/>
              </a:spcBef>
              <a:spcAft>
                <a:spcPts val="0"/>
              </a:spcAft>
              <a:buClr>
                <a:srgbClr val="000000"/>
              </a:buClr>
              <a:buSzPts val="1200"/>
              <a:buFont typeface="Arial"/>
              <a:buNone/>
            </a:pPr>
            <a:endParaRPr lang="es-ES" sz="1000" dirty="0">
              <a:solidFill>
                <a:srgbClr val="595959"/>
              </a:solidFill>
              <a:latin typeface="Calibri"/>
              <a:ea typeface="Calibri"/>
              <a:cs typeface="Calibri"/>
              <a:sym typeface="Calibri"/>
            </a:endParaRPr>
          </a:p>
        </p:txBody>
      </p:sp>
      <p:pic>
        <p:nvPicPr>
          <p:cNvPr id="121" name="Google Shape;121;p3"/>
          <p:cNvPicPr preferRelativeResize="0"/>
          <p:nvPr/>
        </p:nvPicPr>
        <p:blipFill>
          <a:blip r:embed="rId9"/>
          <a:srcRect/>
          <a:stretch/>
        </p:blipFill>
        <p:spPr>
          <a:xfrm>
            <a:off x="603177" y="1576252"/>
            <a:ext cx="2523200" cy="1721742"/>
          </a:xfrm>
          <a:prstGeom prst="rect">
            <a:avLst/>
          </a:prstGeom>
          <a:noFill/>
          <a:ln>
            <a:noFill/>
          </a:ln>
        </p:spPr>
      </p:pic>
      <p:pic>
        <p:nvPicPr>
          <p:cNvPr id="122" name="Google Shape;122;p3"/>
          <p:cNvPicPr preferRelativeResize="0"/>
          <p:nvPr/>
        </p:nvPicPr>
        <p:blipFill>
          <a:blip r:embed="rId10"/>
          <a:srcRect/>
          <a:stretch/>
        </p:blipFill>
        <p:spPr>
          <a:xfrm>
            <a:off x="517748" y="7586643"/>
            <a:ext cx="2312538" cy="1729080"/>
          </a:xfrm>
          <a:prstGeom prst="rect">
            <a:avLst/>
          </a:prstGeom>
          <a:noFill/>
          <a:ln>
            <a:noFill/>
          </a:ln>
        </p:spPr>
      </p:pic>
      <p:sp>
        <p:nvSpPr>
          <p:cNvPr id="2" name="CuadroTexto 1">
            <a:extLst>
              <a:ext uri="{FF2B5EF4-FFF2-40B4-BE49-F238E27FC236}">
                <a16:creationId xmlns:a16="http://schemas.microsoft.com/office/drawing/2014/main" id="{7A7030A6-51D1-BEF8-7CEB-6E04ED46A409}"/>
              </a:ext>
            </a:extLst>
          </p:cNvPr>
          <p:cNvSpPr txBox="1"/>
          <p:nvPr/>
        </p:nvSpPr>
        <p:spPr>
          <a:xfrm>
            <a:off x="373819" y="407201"/>
            <a:ext cx="3327994" cy="492443"/>
          </a:xfrm>
          <a:prstGeom prst="rect">
            <a:avLst/>
          </a:prstGeom>
          <a:noFill/>
        </p:spPr>
        <p:txBody>
          <a:bodyPr wrap="square" rtlCol="0">
            <a:spAutoFit/>
          </a:bodyPr>
          <a:lstStyle/>
          <a:p>
            <a:r>
              <a:rPr lang="es-ES" sz="1200" b="1" u="sng" dirty="0">
                <a:solidFill>
                  <a:schemeClr val="accent1"/>
                </a:solidFill>
                <a:latin typeface="Calibri"/>
                <a:cs typeface="Calibri"/>
                <a:sym typeface="Calibri"/>
              </a:rPr>
              <a:t>MIÉRCOLES 23 DE NOVIEMBRE</a:t>
            </a:r>
            <a:endParaRPr lang="es-ES" sz="1200" b="0" i="0" u="none" strike="noStrike" cap="none" dirty="0">
              <a:solidFill>
                <a:schemeClr val="accent1"/>
              </a:solidFill>
              <a:latin typeface="Arial"/>
              <a:ea typeface="Arial"/>
              <a:cs typeface="Arial"/>
              <a:sym typeface="Arial"/>
            </a:endParaRPr>
          </a:p>
          <a:p>
            <a:endParaRPr lang="es-ES" dirty="0"/>
          </a:p>
        </p:txBody>
      </p:sp>
    </p:spTree>
    <p:extLst>
      <p:ext uri="{BB962C8B-B14F-4D97-AF65-F5344CB8AC3E}">
        <p14:creationId xmlns:p14="http://schemas.microsoft.com/office/powerpoint/2010/main" val="64270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p:nvPr/>
        </p:nvSpPr>
        <p:spPr>
          <a:xfrm>
            <a:off x="415327" y="784551"/>
            <a:ext cx="6094578" cy="2463711"/>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11:00h: Arte y 3D: Pinta figuras impresas en 3D</a:t>
            </a:r>
            <a:endParaRPr lang="es-ES" sz="1100" b="1" i="0" u="none" strike="noStrike" cap="none" dirty="0">
              <a:solidFill>
                <a:schemeClr val="accent1"/>
              </a:solidFill>
              <a:latin typeface="Calibri"/>
              <a:ea typeface="Calibri"/>
              <a:cs typeface="Calibri"/>
              <a:sym typeface="Calibri"/>
            </a:endParaRPr>
          </a:p>
          <a:p>
            <a:pPr marL="2778125"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chemeClr val="bg2"/>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chemeClr val="bg2"/>
                </a:solidFill>
                <a:latin typeface="Calibri"/>
                <a:ea typeface="Calibri"/>
                <a:cs typeface="Calibri"/>
                <a:sym typeface="Calibri"/>
              </a:rPr>
              <a:t>Impartido </a:t>
            </a:r>
            <a:r>
              <a:rPr lang="es-ES" sz="1000" b="1" dirty="0">
                <a:solidFill>
                  <a:schemeClr val="bg2"/>
                </a:solidFill>
                <a:latin typeface="Calibri"/>
                <a:ea typeface="Calibri"/>
                <a:cs typeface="Calibri"/>
                <a:sym typeface="Calibri"/>
              </a:rPr>
              <a:t>por </a:t>
            </a:r>
            <a:r>
              <a:rPr lang="es-ES" sz="1000" b="1" dirty="0">
                <a:solidFill>
                  <a:schemeClr val="bg2"/>
                </a:solidFill>
                <a:latin typeface="Calibri"/>
                <a:ea typeface="Calibri"/>
                <a:cs typeface="Calibri"/>
                <a:sym typeface="Calibri"/>
                <a:hlinkClick r:id="rId3"/>
              </a:rPr>
              <a:t>Microlog</a:t>
            </a:r>
            <a:endParaRPr lang="es-ES" sz="1000" b="1" i="0" u="none" strike="noStrike" cap="none" dirty="0">
              <a:solidFill>
                <a:schemeClr val="bg2"/>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Secundaria</a:t>
            </a:r>
            <a:endParaRPr lang="es-ES" sz="1000" dirty="0">
              <a:ea typeface="Calibri"/>
            </a:endParaRPr>
          </a:p>
          <a:p>
            <a:pPr marL="2603500"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En esta Masterclass de </a:t>
            </a:r>
            <a:r>
              <a:rPr lang="es-ES" sz="1000" i="0" u="none" strike="noStrike" cap="none" dirty="0" err="1">
                <a:solidFill>
                  <a:srgbClr val="595959"/>
                </a:solidFill>
                <a:latin typeface="Calibri"/>
                <a:ea typeface="Calibri"/>
                <a:cs typeface="Calibri"/>
                <a:sym typeface="Calibri"/>
              </a:rPr>
              <a:t>postprocesado</a:t>
            </a:r>
            <a:r>
              <a:rPr lang="es-ES" sz="1000" i="0" u="none" strike="noStrike" cap="none" dirty="0">
                <a:solidFill>
                  <a:srgbClr val="595959"/>
                </a:solidFill>
                <a:latin typeface="Calibri"/>
                <a:ea typeface="Calibri"/>
                <a:cs typeface="Calibri"/>
                <a:sym typeface="Calibri"/>
              </a:rPr>
              <a:t> de piezas impresas en 3D, los asistentes aprenderán trucos básicos de lijado y preparación de la pieza, además de pintarla con efecto metálico y llevársela a casa de recuerdo</a:t>
            </a:r>
            <a:r>
              <a:rPr lang="es-ES" sz="1000" b="1" i="0" u="none" strike="noStrike" cap="none" dirty="0">
                <a:solidFill>
                  <a:srgbClr val="595959"/>
                </a:solidFill>
                <a:latin typeface="Calibri"/>
                <a:ea typeface="Calibri"/>
                <a:cs typeface="Calibri"/>
                <a:sym typeface="Calibri"/>
              </a:rPr>
              <a:t>.</a:t>
            </a:r>
            <a:endParaRPr lang="es-ES" sz="1100" b="1"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1"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1"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1" dirty="0">
              <a:solidFill>
                <a:srgbClr val="595959"/>
              </a:solidFill>
              <a:latin typeface="Calibri"/>
              <a:ea typeface="Calibri"/>
              <a:cs typeface="Calibri"/>
              <a:sym typeface="Calibri"/>
            </a:endParaRPr>
          </a:p>
        </p:txBody>
      </p:sp>
      <p:sp>
        <p:nvSpPr>
          <p:cNvPr id="128" name="Google Shape;128;p4"/>
          <p:cNvSpPr txBox="1"/>
          <p:nvPr/>
        </p:nvSpPr>
        <p:spPr>
          <a:xfrm>
            <a:off x="415327" y="3425657"/>
            <a:ext cx="6094578" cy="2941534"/>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12:00h:</a:t>
            </a:r>
            <a:r>
              <a:rPr lang="es-ES" sz="1100" b="1" i="0" u="none" strike="noStrike" cap="none" dirty="0">
                <a:solidFill>
                  <a:schemeClr val="accent1"/>
                </a:solidFill>
                <a:latin typeface="Calibri"/>
                <a:ea typeface="Calibri"/>
                <a:cs typeface="Calibri"/>
                <a:sym typeface="Calibri"/>
              </a:rPr>
              <a:t> Kit abierto de robótica para enseñanza de la robótica en secundaria</a:t>
            </a:r>
          </a:p>
          <a:p>
            <a:pPr marL="2603500"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4"/>
              </a:rPr>
              <a:t>Universidad de Alcalá</a:t>
            </a:r>
            <a:endParaRPr lang="es-ES" sz="1000" b="1" i="0" u="none" strike="noStrike" cap="none" dirty="0">
              <a:solidFill>
                <a:schemeClr val="dk1"/>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dirty="0">
                <a:solidFill>
                  <a:srgbClr val="595959"/>
                </a:solidFill>
                <a:latin typeface="Calibri"/>
                <a:ea typeface="Calibri"/>
                <a:cs typeface="Calibri"/>
                <a:sym typeface="Calibri"/>
              </a:rPr>
              <a:t>Nivel educativo</a:t>
            </a:r>
            <a:r>
              <a:rPr lang="es-ES" sz="1000" b="1" i="0" u="none" strike="noStrike" cap="none" dirty="0">
                <a:solidFill>
                  <a:srgbClr val="595959"/>
                </a:solidFill>
                <a:latin typeface="Calibri"/>
                <a:ea typeface="Calibri"/>
                <a:cs typeface="Calibri"/>
                <a:sym typeface="Calibri"/>
              </a:rPr>
              <a:t>: </a:t>
            </a:r>
            <a:r>
              <a:rPr lang="es-ES" sz="1000" b="0" i="0" u="none" strike="noStrike" cap="none" dirty="0">
                <a:solidFill>
                  <a:srgbClr val="595959"/>
                </a:solidFill>
                <a:latin typeface="Calibri"/>
                <a:ea typeface="Calibri"/>
                <a:cs typeface="Calibri"/>
                <a:sym typeface="Calibri"/>
              </a:rPr>
              <a:t>Secundaria</a:t>
            </a:r>
            <a:endParaRPr lang="es-ES" sz="1000" dirty="0">
              <a:ea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En la Universidad de Alcalá organizamos todos los años la competición internacional de robótica </a:t>
            </a:r>
            <a:r>
              <a:rPr lang="es-ES" sz="1000" i="0" u="none" strike="noStrike" cap="none" dirty="0" err="1">
                <a:solidFill>
                  <a:srgbClr val="595959"/>
                </a:solidFill>
                <a:latin typeface="Calibri"/>
                <a:ea typeface="Calibri"/>
                <a:cs typeface="Calibri"/>
                <a:sym typeface="Calibri"/>
              </a:rPr>
              <a:t>Eurobot</a:t>
            </a:r>
            <a:r>
              <a:rPr lang="es-ES" sz="1000" i="0" u="none" strike="noStrike" cap="none" dirty="0">
                <a:solidFill>
                  <a:srgbClr val="595959"/>
                </a:solidFill>
                <a:latin typeface="Calibri"/>
                <a:ea typeface="Calibri"/>
                <a:cs typeface="Calibri"/>
                <a:sym typeface="Calibri"/>
              </a:rPr>
              <a:t> Junior orientada a primaria y secundaria donde los equipos tienen que construir uno o dos robots para realizar diferentes tareas. ¡Este año los robots tienen que ayudar a organizar una fiesta de cumpleaños! Con el fin de ayudar a los centros educativos y a los grupos independientes a empezar a trabajar, hemos desarrollado un kit de robótica abierto que puede servir como punto de iniciación a la robótica. En el taller se explicará brevemente la competición de robótica y se enseñará las potencialidades del kit de robótica disponible en la página web </a:t>
            </a:r>
            <a:r>
              <a:rPr lang="es-ES" sz="1000" i="0" u="none" strike="noStrike" cap="none" dirty="0">
                <a:solidFill>
                  <a:srgbClr val="595959"/>
                </a:solidFill>
                <a:latin typeface="Calibri"/>
                <a:ea typeface="Calibri"/>
                <a:cs typeface="Calibri"/>
                <a:sym typeface="Calibri"/>
                <a:hlinkClick r:id="rId5"/>
              </a:rPr>
              <a:t>http://www.eurobot.es</a:t>
            </a:r>
            <a:endParaRPr lang="es-ES" sz="1000" i="0" u="none" strike="noStrike" cap="none" dirty="0">
              <a:solidFill>
                <a:srgbClr val="595959"/>
              </a:solidFill>
              <a:latin typeface="Calibri"/>
              <a:ea typeface="Calibri"/>
              <a:cs typeface="Calibri"/>
              <a:sym typeface="Calibri"/>
            </a:endParaRPr>
          </a:p>
        </p:txBody>
      </p:sp>
      <p:sp>
        <p:nvSpPr>
          <p:cNvPr id="129" name="Google Shape;129;p4"/>
          <p:cNvSpPr txBox="1"/>
          <p:nvPr/>
        </p:nvSpPr>
        <p:spPr>
          <a:xfrm>
            <a:off x="348094" y="293754"/>
            <a:ext cx="2699163" cy="30465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6567B0"/>
              </a:buClr>
              <a:buSzPts val="1200"/>
              <a:buFont typeface="Calibri"/>
              <a:buNone/>
            </a:pPr>
            <a:r>
              <a:rPr lang="es-ES" sz="1200" b="1" u="sng" dirty="0">
                <a:solidFill>
                  <a:schemeClr val="accent1"/>
                </a:solidFill>
                <a:latin typeface="Calibri"/>
                <a:cs typeface="Calibri"/>
                <a:sym typeface="Calibri"/>
              </a:rPr>
              <a:t>JUEVES 24 DE NOVIEMBRE</a:t>
            </a:r>
            <a:endParaRPr sz="1200" b="0" i="0" u="none" strike="noStrike" cap="none" dirty="0">
              <a:solidFill>
                <a:schemeClr val="accent1"/>
              </a:solidFill>
              <a:latin typeface="Arial"/>
              <a:ea typeface="Arial"/>
              <a:cs typeface="Arial"/>
              <a:sym typeface="Arial"/>
            </a:endParaRPr>
          </a:p>
        </p:txBody>
      </p:sp>
      <p:sp>
        <p:nvSpPr>
          <p:cNvPr id="130" name="Google Shape;130;p4"/>
          <p:cNvSpPr txBox="1"/>
          <p:nvPr/>
        </p:nvSpPr>
        <p:spPr>
          <a:xfrm>
            <a:off x="415327" y="6705308"/>
            <a:ext cx="6094578" cy="2941534"/>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i="0" u="none" strike="noStrike" cap="none" dirty="0">
                <a:solidFill>
                  <a:schemeClr val="accent1"/>
                </a:solidFill>
                <a:latin typeface="Calibri"/>
                <a:ea typeface="Calibri"/>
                <a:cs typeface="Calibri"/>
                <a:sym typeface="Calibri"/>
              </a:rPr>
              <a:t>13:00h: STEM: STEM / STEAM en Educación Infantil</a:t>
            </a:r>
          </a:p>
          <a:p>
            <a:pPr marL="2603500"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dirty="0">
                <a:solidFill>
                  <a:srgbClr val="595959"/>
                </a:solidFill>
                <a:latin typeface="Calibri"/>
                <a:ea typeface="Calibri"/>
                <a:cs typeface="Calibri"/>
                <a:sym typeface="Calibri"/>
                <a:hlinkClick r:id="rId6"/>
              </a:rPr>
              <a:t>Arganbot</a:t>
            </a:r>
            <a:endParaRPr lang="es-ES" sz="1000" b="1" i="0" u="none" strike="noStrike" cap="none" dirty="0">
              <a:solidFill>
                <a:srgbClr val="595959"/>
              </a:solidFill>
              <a:latin typeface="Calibri"/>
              <a:ea typeface="Calibri"/>
              <a:cs typeface="Calibri"/>
              <a:sym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b="0" i="0" u="none" strike="noStrike" cap="none" dirty="0">
                <a:solidFill>
                  <a:srgbClr val="595959"/>
                </a:solidFill>
                <a:latin typeface="Calibri"/>
                <a:ea typeface="Calibri"/>
                <a:cs typeface="Calibri"/>
                <a:sym typeface="Calibri"/>
              </a:rPr>
              <a:t>Infantil</a:t>
            </a:r>
            <a:endParaRPr lang="es-ES" sz="1000" dirty="0">
              <a:ea typeface="Calibri"/>
            </a:endParaRPr>
          </a:p>
          <a:p>
            <a:pPr marL="2603500"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Recursos y actividades dirigidas a que los niños de educación infantil desarrollen habilidades, estrategias y conocimientos que fomenten el pensamiento computacional a través de la robótica y la programación. Nuestras actividades se basan en el aprendizaje lúdico que introduce en la programación, construcciones simples y visión de diseño, donde trabajamos la simetría, organización espacial, desarrollo de la lateralidad, manejo de soportes digitales, etc. para que los más pequeños se enfrenten a los retos educativos a través de un pensamiento crítico y con mayores estrategias de resolución de problemas.</a:t>
            </a:r>
            <a:endParaRPr lang="es-ES" sz="10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000" i="0" u="none" strike="noStrike" cap="none" dirty="0">
              <a:solidFill>
                <a:srgbClr val="595959"/>
              </a:solidFill>
              <a:latin typeface="Calibri"/>
              <a:ea typeface="Calibri"/>
              <a:cs typeface="Calibri"/>
              <a:sym typeface="Calibri"/>
            </a:endParaRPr>
          </a:p>
        </p:txBody>
      </p:sp>
      <p:pic>
        <p:nvPicPr>
          <p:cNvPr id="131" name="Google Shape;131;p4"/>
          <p:cNvPicPr preferRelativeResize="0"/>
          <p:nvPr/>
        </p:nvPicPr>
        <p:blipFill>
          <a:blip r:embed="rId7"/>
          <a:srcRect/>
          <a:stretch/>
        </p:blipFill>
        <p:spPr>
          <a:xfrm>
            <a:off x="732775" y="1132115"/>
            <a:ext cx="1749168" cy="1823876"/>
          </a:xfrm>
          <a:prstGeom prst="rect">
            <a:avLst/>
          </a:prstGeom>
          <a:noFill/>
          <a:ln>
            <a:noFill/>
          </a:ln>
        </p:spPr>
      </p:pic>
      <p:pic>
        <p:nvPicPr>
          <p:cNvPr id="132" name="Google Shape;132;p4"/>
          <p:cNvPicPr preferRelativeResize="0"/>
          <p:nvPr/>
        </p:nvPicPr>
        <p:blipFill>
          <a:blip r:embed="rId8"/>
          <a:srcRect/>
          <a:stretch/>
        </p:blipFill>
        <p:spPr>
          <a:xfrm>
            <a:off x="673385" y="3956409"/>
            <a:ext cx="2048580" cy="1993182"/>
          </a:xfrm>
          <a:prstGeom prst="rect">
            <a:avLst/>
          </a:prstGeom>
          <a:noFill/>
          <a:ln>
            <a:noFill/>
          </a:ln>
        </p:spPr>
      </p:pic>
      <p:pic>
        <p:nvPicPr>
          <p:cNvPr id="133" name="Google Shape;133;p4"/>
          <p:cNvPicPr preferRelativeResize="0"/>
          <p:nvPr/>
        </p:nvPicPr>
        <p:blipFill>
          <a:blip r:embed="rId9"/>
          <a:srcRect l="2021" r="2021"/>
          <a:stretch/>
        </p:blipFill>
        <p:spPr>
          <a:xfrm>
            <a:off x="4857750" y="137609"/>
            <a:ext cx="1888199" cy="537528"/>
          </a:xfrm>
          <a:prstGeom prst="rect">
            <a:avLst/>
          </a:prstGeom>
          <a:noFill/>
          <a:ln>
            <a:noFill/>
          </a:ln>
        </p:spPr>
      </p:pic>
      <p:pic>
        <p:nvPicPr>
          <p:cNvPr id="3" name="Imagen 2" descr="Imagen que contiene persona, niño, joven, pequeño&#10;&#10;Descripción generada automáticamente">
            <a:extLst>
              <a:ext uri="{FF2B5EF4-FFF2-40B4-BE49-F238E27FC236}">
                <a16:creationId xmlns:a16="http://schemas.microsoft.com/office/drawing/2014/main" id="{33D584D5-8777-8E20-76C0-78484F311751}"/>
              </a:ext>
            </a:extLst>
          </p:cNvPr>
          <p:cNvPicPr>
            <a:picLocks noChangeAspect="1"/>
          </p:cNvPicPr>
          <p:nvPr/>
        </p:nvPicPr>
        <p:blipFill>
          <a:blip r:embed="rId10"/>
          <a:stretch>
            <a:fillRect/>
          </a:stretch>
        </p:blipFill>
        <p:spPr>
          <a:xfrm>
            <a:off x="622878" y="7197072"/>
            <a:ext cx="2149594" cy="2149594"/>
          </a:xfrm>
          <a:prstGeom prst="rect">
            <a:avLst/>
          </a:prstGeom>
        </p:spPr>
      </p:pic>
    </p:spTree>
    <p:extLst>
      <p:ext uri="{BB962C8B-B14F-4D97-AF65-F5344CB8AC3E}">
        <p14:creationId xmlns:p14="http://schemas.microsoft.com/office/powerpoint/2010/main" val="368474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3"/>
          <p:cNvPicPr preferRelativeResize="0"/>
          <p:nvPr/>
        </p:nvPicPr>
        <p:blipFill>
          <a:blip r:embed="rId3"/>
          <a:srcRect l="2263" r="2263"/>
          <a:stretch/>
        </p:blipFill>
        <p:spPr>
          <a:xfrm>
            <a:off x="4886325" y="172084"/>
            <a:ext cx="1878674" cy="537528"/>
          </a:xfrm>
          <a:prstGeom prst="rect">
            <a:avLst/>
          </a:prstGeom>
          <a:noFill/>
          <a:ln>
            <a:noFill/>
          </a:ln>
        </p:spPr>
      </p:pic>
      <p:sp>
        <p:nvSpPr>
          <p:cNvPr id="116" name="Google Shape;116;p3"/>
          <p:cNvSpPr txBox="1"/>
          <p:nvPr/>
        </p:nvSpPr>
        <p:spPr>
          <a:xfrm>
            <a:off x="399337" y="3830908"/>
            <a:ext cx="6059326" cy="2941534"/>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i="0" u="none" strike="noStrike" cap="none" dirty="0">
                <a:solidFill>
                  <a:schemeClr val="accent1"/>
                </a:solidFill>
                <a:latin typeface="Calibri"/>
                <a:ea typeface="Calibri"/>
                <a:cs typeface="Calibri"/>
                <a:sym typeface="Calibri"/>
              </a:rPr>
              <a:t>16:30h: Cómo llevar a cabo proyectos STEAM desde cero en el aula</a:t>
            </a: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4"/>
              </a:rPr>
              <a:t>ALLNET</a:t>
            </a: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Primaria - Secundaria</a:t>
            </a:r>
            <a:endParaRPr lang="es-ES" sz="1000" dirty="0">
              <a:ea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dirty="0">
                <a:solidFill>
                  <a:srgbClr val="595959"/>
                </a:solidFill>
                <a:latin typeface="Calibri"/>
                <a:ea typeface="Calibri"/>
                <a:cs typeface="Calibri"/>
                <a:sym typeface="Calibri"/>
              </a:rPr>
              <a:t>Desarrollar en el alumnado el pensamiento computacional es importante, pero hacerlo de forma integral y transversal con distintas áreas de conocimiento lo es todavía más. En este taller os enseñaremos herramientas para que los niños y niñas trabajen de forma colaborativa en la resolución de problemas, a través de la realización de proyectos que integran tanto diseño como programación o </a:t>
            </a:r>
            <a:r>
              <a:rPr lang="es-ES" sz="1000" dirty="0" err="1">
                <a:solidFill>
                  <a:srgbClr val="595959"/>
                </a:solidFill>
                <a:latin typeface="Calibri"/>
                <a:ea typeface="Calibri"/>
                <a:cs typeface="Calibri"/>
                <a:sym typeface="Calibri"/>
              </a:rPr>
              <a:t>storytelling</a:t>
            </a:r>
            <a:r>
              <a:rPr lang="es-ES" sz="1000" dirty="0">
                <a:solidFill>
                  <a:srgbClr val="595959"/>
                </a:solidFill>
                <a:latin typeface="Calibri"/>
                <a:ea typeface="Calibri"/>
                <a:cs typeface="Calibri"/>
                <a:sym typeface="Calibri"/>
              </a:rPr>
              <a:t>. El objetivo es desarrollar proyectos que automaticen situaciones de la vida cotidiana, vinculando lo que se aprende en el aula con su aplicación al mundo real, de ahí el gran potencial de este tipo de herramientas.</a:t>
            </a:r>
          </a:p>
          <a:p>
            <a:pPr marL="0" marR="0" lvl="0" indent="0" algn="just" rtl="0">
              <a:lnSpc>
                <a:spcPct val="115000"/>
              </a:lnSpc>
              <a:spcBef>
                <a:spcPts val="0"/>
              </a:spcBef>
              <a:spcAft>
                <a:spcPts val="0"/>
              </a:spcAft>
              <a:buClr>
                <a:srgbClr val="000000"/>
              </a:buClr>
              <a:buSzPts val="1200"/>
              <a:buFont typeface="Arial"/>
              <a:buNone/>
            </a:pPr>
            <a:endParaRPr lang="es-ES" sz="1000" dirty="0">
              <a:solidFill>
                <a:srgbClr val="595959"/>
              </a:solidFill>
              <a:latin typeface="Calibri"/>
              <a:ea typeface="Calibri"/>
              <a:cs typeface="Calibri"/>
              <a:sym typeface="Calibri"/>
            </a:endParaRPr>
          </a:p>
        </p:txBody>
      </p:sp>
      <p:pic>
        <p:nvPicPr>
          <p:cNvPr id="118" name="Google Shape;118;p3"/>
          <p:cNvPicPr preferRelativeResize="0"/>
          <p:nvPr/>
        </p:nvPicPr>
        <p:blipFill>
          <a:blip r:embed="rId5"/>
          <a:srcRect l="17700" r="17700"/>
          <a:stretch/>
        </p:blipFill>
        <p:spPr>
          <a:xfrm>
            <a:off x="666343" y="4317002"/>
            <a:ext cx="2160027" cy="2256891"/>
          </a:xfrm>
          <a:prstGeom prst="rect">
            <a:avLst/>
          </a:prstGeom>
          <a:noFill/>
          <a:ln>
            <a:noFill/>
          </a:ln>
        </p:spPr>
      </p:pic>
      <p:sp>
        <p:nvSpPr>
          <p:cNvPr id="119" name="Google Shape;119;p3"/>
          <p:cNvSpPr txBox="1"/>
          <p:nvPr/>
        </p:nvSpPr>
        <p:spPr>
          <a:xfrm>
            <a:off x="406162" y="7269109"/>
            <a:ext cx="6059325" cy="2446014"/>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17:30h:</a:t>
            </a:r>
            <a:r>
              <a:rPr lang="es-ES" sz="1100" b="1" i="0" u="none" strike="noStrike" cap="none" dirty="0">
                <a:solidFill>
                  <a:schemeClr val="accent1"/>
                </a:solidFill>
                <a:latin typeface="Calibri"/>
                <a:ea typeface="Calibri"/>
                <a:cs typeface="Calibri"/>
                <a:sym typeface="Calibri"/>
              </a:rPr>
              <a:t> Tecnologías creativas. </a:t>
            </a:r>
            <a:r>
              <a:rPr lang="es-ES" sz="1100" b="1" i="0" u="none" strike="noStrike" cap="none" dirty="0" err="1">
                <a:solidFill>
                  <a:schemeClr val="accent1"/>
                </a:solidFill>
                <a:latin typeface="Calibri"/>
                <a:ea typeface="Calibri"/>
                <a:cs typeface="Calibri"/>
                <a:sym typeface="Calibri"/>
              </a:rPr>
              <a:t>IoT</a:t>
            </a:r>
            <a:endParaRPr lang="es-ES" sz="1100" b="1" i="0" u="none" strike="noStrike" cap="none" dirty="0">
              <a:solidFill>
                <a:schemeClr val="accent1"/>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dirty="0">
                <a:solidFill>
                  <a:srgbClr val="595959"/>
                </a:solidFill>
                <a:latin typeface="Calibri"/>
                <a:ea typeface="Calibri"/>
                <a:cs typeface="Calibri"/>
                <a:sym typeface="Calibri"/>
                <a:hlinkClick r:id="rId6"/>
              </a:rPr>
              <a:t>RO-BOTICA</a:t>
            </a: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Bachillerato</a:t>
            </a: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endParaRPr lang="es-ES" sz="1000" b="1"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 </a:t>
            </a:r>
            <a:r>
              <a:rPr lang="es-ES" sz="1000" i="0" u="none" strike="noStrike" cap="none" dirty="0">
                <a:solidFill>
                  <a:srgbClr val="595959"/>
                </a:solidFill>
                <a:latin typeface="Calibri"/>
                <a:ea typeface="Calibri"/>
                <a:cs typeface="Calibri"/>
                <a:sym typeface="Calibri"/>
              </a:rPr>
              <a:t>¡Comunícate a otro nivel!. Crearemos un dispositivo de mensajería física a través de internet programando el módulo SP32 con </a:t>
            </a:r>
            <a:r>
              <a:rPr lang="es-ES" sz="1000" i="0" u="none" strike="noStrike" cap="none" dirty="0" err="1">
                <a:solidFill>
                  <a:srgbClr val="595959"/>
                </a:solidFill>
                <a:latin typeface="Calibri"/>
                <a:ea typeface="Calibri"/>
                <a:cs typeface="Calibri"/>
                <a:sym typeface="Calibri"/>
              </a:rPr>
              <a:t>micro:bit</a:t>
            </a:r>
            <a:r>
              <a:rPr lang="es-ES" sz="1000" i="0" u="none" strike="noStrike" cap="none" dirty="0">
                <a:solidFill>
                  <a:srgbClr val="595959"/>
                </a:solidFill>
                <a:latin typeface="Calibri"/>
                <a:ea typeface="Calibri"/>
                <a:cs typeface="Calibri"/>
                <a:sym typeface="Calibri"/>
              </a:rPr>
              <a:t>. Nunca ha sido tan fácil hablar en </a:t>
            </a:r>
            <a:r>
              <a:rPr lang="es-ES" sz="1000" i="0" u="none" strike="noStrike" cap="none" dirty="0" err="1">
                <a:solidFill>
                  <a:srgbClr val="595959"/>
                </a:solidFill>
                <a:latin typeface="Calibri"/>
                <a:ea typeface="Calibri"/>
                <a:cs typeface="Calibri"/>
                <a:sym typeface="Calibri"/>
              </a:rPr>
              <a:t>IoT</a:t>
            </a:r>
            <a:r>
              <a:rPr lang="es-ES" sz="1000" i="0" u="none" strike="noStrike" cap="none" dirty="0">
                <a:solidFill>
                  <a:srgbClr val="595959"/>
                </a:solidFill>
                <a:latin typeface="Calibri"/>
                <a:ea typeface="Calibri"/>
                <a:cs typeface="Calibri"/>
                <a:sym typeface="Calibri"/>
              </a:rPr>
              <a:t> en el aula.</a:t>
            </a:r>
          </a:p>
          <a:p>
            <a:pPr marL="0" marR="0" lvl="0" indent="0" algn="just" rtl="0">
              <a:lnSpc>
                <a:spcPct val="115000"/>
              </a:lnSpc>
              <a:spcBef>
                <a:spcPts val="0"/>
              </a:spcBef>
              <a:spcAft>
                <a:spcPts val="0"/>
              </a:spcAft>
              <a:buClr>
                <a:srgbClr val="000000"/>
              </a:buClr>
              <a:buSzPts val="1200"/>
              <a:buFont typeface="Arial"/>
              <a:buNone/>
            </a:pPr>
            <a:endParaRPr lang="es-ES" sz="1100" b="1" i="0" u="none" strike="noStrike" cap="none" dirty="0">
              <a:solidFill>
                <a:srgbClr val="595959"/>
              </a:solidFill>
              <a:latin typeface="Calibri"/>
              <a:ea typeface="Arial"/>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1" dirty="0">
              <a:solidFill>
                <a:srgbClr val="595959"/>
              </a:solidFill>
              <a:latin typeface="Calibri"/>
              <a:cs typeface="Calibri"/>
              <a:sym typeface="Calibri"/>
            </a:endParaRPr>
          </a:p>
        </p:txBody>
      </p:sp>
      <p:sp>
        <p:nvSpPr>
          <p:cNvPr id="120" name="Google Shape;120;p3"/>
          <p:cNvSpPr txBox="1"/>
          <p:nvPr/>
        </p:nvSpPr>
        <p:spPr>
          <a:xfrm>
            <a:off x="392510" y="1029805"/>
            <a:ext cx="6059327" cy="2304437"/>
          </a:xfrm>
          <a:prstGeom prst="rect">
            <a:avLst/>
          </a:prstGeom>
          <a:solidFill>
            <a:srgbClr val="F2F2F2"/>
          </a:solid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s-ES" sz="1100" b="1" dirty="0">
                <a:solidFill>
                  <a:schemeClr val="accent1"/>
                </a:solidFill>
                <a:latin typeface="Calibri"/>
                <a:ea typeface="Calibri"/>
                <a:cs typeface="Calibri"/>
                <a:sym typeface="Calibri"/>
              </a:rPr>
              <a:t>15:30h:</a:t>
            </a:r>
            <a:r>
              <a:rPr lang="es-ES" sz="1100" b="1" i="0" u="none" strike="noStrike" cap="none" dirty="0">
                <a:solidFill>
                  <a:schemeClr val="accent1"/>
                </a:solidFill>
                <a:latin typeface="Calibri"/>
                <a:ea typeface="Calibri"/>
                <a:cs typeface="Calibri"/>
                <a:sym typeface="Calibri"/>
              </a:rPr>
              <a:t> Robótica desde la A de STEAM</a:t>
            </a: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Impartido por </a:t>
            </a:r>
            <a:r>
              <a:rPr lang="es-ES" sz="1000" b="1" i="0" u="none" strike="noStrike" cap="none" dirty="0">
                <a:solidFill>
                  <a:srgbClr val="595959"/>
                </a:solidFill>
                <a:latin typeface="Calibri"/>
                <a:ea typeface="Calibri"/>
                <a:cs typeface="Calibri"/>
                <a:sym typeface="Calibri"/>
                <a:hlinkClick r:id="rId7"/>
              </a:rPr>
              <a:t>JOVI</a:t>
            </a:r>
            <a:endParaRPr lang="es-ES" sz="1000" b="1"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Nivel educativo: </a:t>
            </a:r>
            <a:r>
              <a:rPr lang="es-ES" sz="1000" dirty="0">
                <a:solidFill>
                  <a:srgbClr val="595959"/>
                </a:solidFill>
                <a:latin typeface="Calibri"/>
                <a:ea typeface="Calibri"/>
                <a:cs typeface="Calibri"/>
                <a:sym typeface="Calibri"/>
              </a:rPr>
              <a:t>Primaria</a:t>
            </a:r>
          </a:p>
          <a:p>
            <a:pPr marL="2690813" marR="0" lvl="0" algn="just" rtl="0">
              <a:lnSpc>
                <a:spcPct val="115000"/>
              </a:lnSpc>
              <a:spcBef>
                <a:spcPts val="0"/>
              </a:spcBef>
              <a:spcAft>
                <a:spcPts val="0"/>
              </a:spcAft>
              <a:buClr>
                <a:srgbClr val="000000"/>
              </a:buClr>
              <a:buSzPts val="1200"/>
              <a:buFont typeface="Arial"/>
              <a:buNone/>
            </a:pPr>
            <a:endParaRPr lang="es-ES" sz="1000" b="1" i="0" u="none" strike="noStrike" cap="none" dirty="0">
              <a:solidFill>
                <a:srgbClr val="595959"/>
              </a:solidFill>
              <a:latin typeface="Calibri"/>
              <a:ea typeface="Calibri"/>
              <a:cs typeface="Calibri"/>
              <a:sym typeface="Calibri"/>
            </a:endParaRPr>
          </a:p>
          <a:p>
            <a:pPr marL="2690813" marR="0" lvl="0" algn="just" rtl="0">
              <a:lnSpc>
                <a:spcPct val="115000"/>
              </a:lnSpc>
              <a:spcBef>
                <a:spcPts val="0"/>
              </a:spcBef>
              <a:spcAft>
                <a:spcPts val="0"/>
              </a:spcAft>
              <a:buClr>
                <a:srgbClr val="000000"/>
              </a:buClr>
              <a:buSzPts val="1200"/>
              <a:buFont typeface="Arial"/>
              <a:buNone/>
            </a:pPr>
            <a:r>
              <a:rPr lang="es-ES" sz="1000" b="1" i="0" u="none" strike="noStrike" cap="none" dirty="0">
                <a:solidFill>
                  <a:srgbClr val="595959"/>
                </a:solidFill>
                <a:latin typeface="Calibri"/>
                <a:ea typeface="Calibri"/>
                <a:cs typeface="Calibri"/>
                <a:sym typeface="Calibri"/>
              </a:rPr>
              <a:t>Descripción:</a:t>
            </a:r>
            <a:r>
              <a:rPr lang="es-ES" sz="1000" dirty="0">
                <a:solidFill>
                  <a:srgbClr val="595959"/>
                </a:solidFill>
                <a:latin typeface="Calibri"/>
                <a:ea typeface="Calibri"/>
                <a:cs typeface="Calibri"/>
                <a:sym typeface="Calibri"/>
              </a:rPr>
              <a:t> </a:t>
            </a:r>
            <a:r>
              <a:rPr lang="es-ES" sz="1000" b="0" i="0" u="none" strike="noStrike" cap="none" dirty="0">
                <a:solidFill>
                  <a:srgbClr val="595959"/>
                </a:solidFill>
                <a:latin typeface="Calibri"/>
                <a:ea typeface="Calibri"/>
                <a:cs typeface="Calibri"/>
                <a:sym typeface="Calibri"/>
              </a:rPr>
              <a:t>La creación artística como una mejora en el aprendizaje y la retención de los conocimientos</a:t>
            </a: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0" i="0" u="none" strike="noStrike" cap="none"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dirty="0">
              <a:solidFill>
                <a:srgbClr val="59595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endParaRPr lang="es-ES" sz="1100" b="0" i="0" u="none" strike="noStrike" cap="none" dirty="0">
              <a:solidFill>
                <a:srgbClr val="595959"/>
              </a:solidFill>
              <a:latin typeface="Calibri"/>
              <a:ea typeface="Calibri"/>
              <a:cs typeface="Calibri"/>
              <a:sym typeface="Calibri"/>
            </a:endParaRPr>
          </a:p>
        </p:txBody>
      </p:sp>
      <p:pic>
        <p:nvPicPr>
          <p:cNvPr id="121" name="Google Shape;121;p3"/>
          <p:cNvPicPr preferRelativeResize="0"/>
          <p:nvPr/>
        </p:nvPicPr>
        <p:blipFill>
          <a:blip r:embed="rId8"/>
          <a:srcRect/>
          <a:stretch/>
        </p:blipFill>
        <p:spPr>
          <a:xfrm>
            <a:off x="507946" y="1551977"/>
            <a:ext cx="2437696" cy="1321852"/>
          </a:xfrm>
          <a:prstGeom prst="rect">
            <a:avLst/>
          </a:prstGeom>
          <a:noFill/>
          <a:ln>
            <a:noFill/>
          </a:ln>
        </p:spPr>
      </p:pic>
      <p:sp>
        <p:nvSpPr>
          <p:cNvPr id="2" name="CuadroTexto 1">
            <a:extLst>
              <a:ext uri="{FF2B5EF4-FFF2-40B4-BE49-F238E27FC236}">
                <a16:creationId xmlns:a16="http://schemas.microsoft.com/office/drawing/2014/main" id="{A2715D24-81F7-CF1D-C56D-9CC56B77BCFC}"/>
              </a:ext>
            </a:extLst>
          </p:cNvPr>
          <p:cNvSpPr txBox="1"/>
          <p:nvPr/>
        </p:nvSpPr>
        <p:spPr>
          <a:xfrm>
            <a:off x="406163" y="440848"/>
            <a:ext cx="3356212" cy="492443"/>
          </a:xfrm>
          <a:prstGeom prst="rect">
            <a:avLst/>
          </a:prstGeom>
          <a:noFill/>
        </p:spPr>
        <p:txBody>
          <a:bodyPr wrap="square" rtlCol="0">
            <a:spAutoFit/>
          </a:bodyPr>
          <a:lstStyle/>
          <a:p>
            <a:r>
              <a:rPr lang="es-ES" sz="1200" b="1" u="sng" dirty="0">
                <a:solidFill>
                  <a:schemeClr val="accent1"/>
                </a:solidFill>
                <a:latin typeface="Calibri"/>
                <a:cs typeface="Calibri"/>
                <a:sym typeface="Calibri"/>
              </a:rPr>
              <a:t>JUEVES 24 DE NOVIEMBRE</a:t>
            </a:r>
            <a:endParaRPr lang="es-ES" sz="1200" b="0" i="0" u="none" strike="noStrike" cap="none" dirty="0">
              <a:solidFill>
                <a:schemeClr val="accent1"/>
              </a:solidFill>
              <a:latin typeface="Arial"/>
              <a:ea typeface="Arial"/>
              <a:cs typeface="Arial"/>
              <a:sym typeface="Arial"/>
            </a:endParaRPr>
          </a:p>
          <a:p>
            <a:endParaRPr lang="es-ES" dirty="0"/>
          </a:p>
        </p:txBody>
      </p:sp>
      <p:pic>
        <p:nvPicPr>
          <p:cNvPr id="4" name="Imagen 3" descr="Un grupo de personas sentadas en una sala&#10;&#10;Descripción generada automáticamente">
            <a:extLst>
              <a:ext uri="{FF2B5EF4-FFF2-40B4-BE49-F238E27FC236}">
                <a16:creationId xmlns:a16="http://schemas.microsoft.com/office/drawing/2014/main" id="{C440753C-8F3A-8EDC-3000-8A418F1A3EA2}"/>
              </a:ext>
            </a:extLst>
          </p:cNvPr>
          <p:cNvPicPr>
            <a:picLocks noChangeAspect="1"/>
          </p:cNvPicPr>
          <p:nvPr/>
        </p:nvPicPr>
        <p:blipFill>
          <a:blip r:embed="rId9"/>
          <a:stretch>
            <a:fillRect/>
          </a:stretch>
        </p:blipFill>
        <p:spPr>
          <a:xfrm>
            <a:off x="547070" y="7684864"/>
            <a:ext cx="2398572" cy="1547322"/>
          </a:xfrm>
          <a:prstGeom prst="rect">
            <a:avLst/>
          </a:prstGeom>
        </p:spPr>
      </p:pic>
    </p:spTree>
    <p:extLst>
      <p:ext uri="{BB962C8B-B14F-4D97-AF65-F5344CB8AC3E}">
        <p14:creationId xmlns:p14="http://schemas.microsoft.com/office/powerpoint/2010/main" val="158333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70a0bc9540_0_7"/>
          <p:cNvSpPr txBox="1"/>
          <p:nvPr/>
        </p:nvSpPr>
        <p:spPr>
          <a:xfrm>
            <a:off x="268580" y="235199"/>
            <a:ext cx="39186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dirty="0">
                <a:solidFill>
                  <a:srgbClr val="EF435E"/>
                </a:solidFill>
                <a:latin typeface="Calibri"/>
                <a:ea typeface="Calibri"/>
                <a:cs typeface="Calibri"/>
                <a:sym typeface="Calibri"/>
              </a:rPr>
              <a:t>¡¡SORTEO PARA ASISTENTES!!</a:t>
            </a:r>
            <a:endParaRPr lang="es-ES" sz="1200" b="1" i="0" u="none" strike="noStrike" cap="none" dirty="0">
              <a:solidFill>
                <a:srgbClr val="EF43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s-ES" sz="1050" b="1" dirty="0">
              <a:solidFill>
                <a:schemeClr val="bg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s-ES" sz="1050" b="1" dirty="0">
                <a:solidFill>
                  <a:schemeClr val="bg2"/>
                </a:solidFill>
                <a:latin typeface="Calibri"/>
                <a:ea typeface="Calibri"/>
                <a:cs typeface="Calibri"/>
                <a:sym typeface="Calibri"/>
              </a:rPr>
              <a:t>Como novedad, todas las personas que participen en alguno de los talleres, entrarán en el sorteo de uno de los kits de robótica que presentamos a continuación:</a:t>
            </a:r>
            <a:endParaRPr sz="1200" b="1" i="0" u="none" strike="noStrike" cap="none" dirty="0">
              <a:solidFill>
                <a:srgbClr val="595959"/>
              </a:solidFill>
              <a:latin typeface="Calibri"/>
              <a:ea typeface="Calibri"/>
              <a:cs typeface="Calibri"/>
              <a:sym typeface="Calibri"/>
            </a:endParaRPr>
          </a:p>
        </p:txBody>
      </p:sp>
      <p:sp>
        <p:nvSpPr>
          <p:cNvPr id="105" name="Google Shape;105;g170a0bc9540_0_7"/>
          <p:cNvSpPr txBox="1"/>
          <p:nvPr/>
        </p:nvSpPr>
        <p:spPr>
          <a:xfrm>
            <a:off x="266633" y="1377481"/>
            <a:ext cx="6290921" cy="3578632"/>
          </a:xfrm>
          <a:prstGeom prst="rect">
            <a:avLst/>
          </a:prstGeom>
          <a:solidFill>
            <a:srgbClr val="F2F2F2"/>
          </a:solidFill>
          <a:ln>
            <a:noFill/>
          </a:ln>
        </p:spPr>
        <p:txBody>
          <a:bodyPr spcFirstLastPara="1" wrap="square" lIns="91425" tIns="45700" rIns="91425" bIns="45700" anchor="t" anchorCtr="0">
            <a:spAutoFit/>
          </a:bodyPr>
          <a:lstStyle/>
          <a:p>
            <a:pPr marL="2333625" marR="0" lvl="0" algn="just" rtl="0">
              <a:lnSpc>
                <a:spcPct val="115000"/>
              </a:lnSpc>
              <a:spcBef>
                <a:spcPts val="0"/>
              </a:spcBef>
              <a:spcAft>
                <a:spcPts val="0"/>
              </a:spcAft>
              <a:buClr>
                <a:srgbClr val="000000"/>
              </a:buClr>
              <a:buSzPts val="1200"/>
              <a:buFont typeface="Arial"/>
              <a:buNone/>
            </a:pPr>
            <a:r>
              <a:rPr lang="es-ES" sz="1200" b="1" i="0" u="none" strike="noStrike" cap="none" dirty="0">
                <a:solidFill>
                  <a:schemeClr val="accent1"/>
                </a:solidFill>
                <a:latin typeface="Calibri"/>
                <a:ea typeface="Calibri"/>
                <a:cs typeface="Calibri"/>
                <a:sym typeface="Calibri"/>
              </a:rPr>
              <a:t>Kit de robótica móvil con </a:t>
            </a:r>
            <a:r>
              <a:rPr lang="es-ES" sz="1200" b="1" i="0" u="none" strike="noStrike" cap="none" dirty="0" err="1">
                <a:solidFill>
                  <a:schemeClr val="accent1"/>
                </a:solidFill>
                <a:latin typeface="Calibri"/>
                <a:ea typeface="Calibri"/>
                <a:cs typeface="Calibri"/>
                <a:sym typeface="Calibri"/>
              </a:rPr>
              <a:t>micro:bit</a:t>
            </a:r>
            <a:endParaRPr lang="es-ES" sz="1200" b="1" i="0" u="none" strike="noStrike" cap="none" dirty="0">
              <a:solidFill>
                <a:schemeClr val="accent1"/>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Este kit incluye un chasis AlphaBot2 y está diseñado para usarse con la placa </a:t>
            </a:r>
            <a:r>
              <a:rPr lang="es-ES" sz="900" dirty="0" err="1">
                <a:solidFill>
                  <a:schemeClr val="bg2"/>
                </a:solidFill>
                <a:latin typeface="Calibri"/>
                <a:ea typeface="Calibri"/>
                <a:cs typeface="Calibri"/>
                <a:sym typeface="Calibri"/>
              </a:rPr>
              <a:t>micro:bit</a:t>
            </a:r>
            <a:r>
              <a:rPr lang="es-ES" sz="900" dirty="0">
                <a:solidFill>
                  <a:schemeClr val="bg2"/>
                </a:solidFill>
                <a:latin typeface="Calibri"/>
                <a:ea typeface="Calibri"/>
                <a:cs typeface="Calibri"/>
                <a:sym typeface="Calibri"/>
              </a:rPr>
              <a:t> que viene incluida. </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Gracias a su diseño modular, es bastante fácil y rápido de ensamblar sin necesidad de soldaduras ni cableado. Podrás estar disfrutando de sus prestaciones en muy pocos minutos.</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Viene con un montón de elementos integrados como ultrasonidos, infrarrojos, sigue líneas, controlador de motores, motores N-20 con reductora, Ledes RGB, </a:t>
            </a:r>
            <a:r>
              <a:rPr lang="es-ES" sz="900" dirty="0" err="1">
                <a:solidFill>
                  <a:schemeClr val="bg2"/>
                </a:solidFill>
                <a:latin typeface="Calibri"/>
                <a:ea typeface="Calibri"/>
                <a:cs typeface="Calibri"/>
                <a:sym typeface="Calibri"/>
              </a:rPr>
              <a:t>portapilas</a:t>
            </a:r>
            <a:r>
              <a:rPr lang="es-ES" sz="900" dirty="0">
                <a:solidFill>
                  <a:schemeClr val="bg2"/>
                </a:solidFill>
                <a:latin typeface="Calibri"/>
                <a:ea typeface="Calibri"/>
                <a:cs typeface="Calibri"/>
                <a:sym typeface="Calibri"/>
              </a:rPr>
              <a:t>, zumbador…y mucho más.</a:t>
            </a:r>
          </a:p>
          <a:p>
            <a:pPr marL="2333625" marR="0" lvl="0" algn="just" rtl="0">
              <a:lnSpc>
                <a:spcPct val="115000"/>
              </a:lnSpc>
              <a:spcBef>
                <a:spcPts val="0"/>
              </a:spcBef>
              <a:spcAft>
                <a:spcPts val="0"/>
              </a:spcAft>
              <a:buClr>
                <a:srgbClr val="000000"/>
              </a:buClr>
              <a:buSzPts val="1200"/>
              <a:buFont typeface="Arial"/>
              <a:buNone/>
            </a:pPr>
            <a:endParaRPr lang="es-ES" sz="900" dirty="0">
              <a:solidFill>
                <a:schemeClr val="bg2"/>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pt-BR" sz="1200" b="1" dirty="0" err="1">
                <a:solidFill>
                  <a:schemeClr val="accent1"/>
                </a:solidFill>
                <a:latin typeface="Calibri"/>
                <a:ea typeface="Calibri"/>
                <a:cs typeface="Calibri"/>
                <a:sym typeface="Calibri"/>
              </a:rPr>
              <a:t>Zerus</a:t>
            </a:r>
            <a:r>
              <a:rPr lang="pt-BR" sz="1200" b="1" dirty="0">
                <a:solidFill>
                  <a:schemeClr val="accent1"/>
                </a:solidFill>
                <a:latin typeface="Calibri"/>
                <a:ea typeface="Calibri"/>
                <a:cs typeface="Calibri"/>
                <a:sym typeface="Calibri"/>
              </a:rPr>
              <a:t> &amp; </a:t>
            </a:r>
            <a:r>
              <a:rPr lang="pt-BR" sz="1200" b="1" dirty="0" err="1">
                <a:solidFill>
                  <a:schemeClr val="accent1"/>
                </a:solidFill>
                <a:latin typeface="Calibri"/>
                <a:ea typeface="Calibri"/>
                <a:cs typeface="Calibri"/>
                <a:sym typeface="Calibri"/>
              </a:rPr>
              <a:t>Ona</a:t>
            </a:r>
            <a:r>
              <a:rPr lang="pt-BR" sz="1200" b="1" dirty="0">
                <a:solidFill>
                  <a:schemeClr val="accent1"/>
                </a:solidFill>
                <a:latin typeface="Calibri"/>
                <a:ea typeface="Calibri"/>
                <a:cs typeface="Calibri"/>
                <a:sym typeface="Calibri"/>
              </a:rPr>
              <a:t>. Pack de aula </a:t>
            </a:r>
            <a:r>
              <a:rPr lang="pt-BR" sz="1200" b="1" dirty="0" err="1">
                <a:solidFill>
                  <a:schemeClr val="accent1"/>
                </a:solidFill>
                <a:latin typeface="Calibri"/>
                <a:ea typeface="Calibri"/>
                <a:cs typeface="Calibri"/>
                <a:sym typeface="Calibri"/>
              </a:rPr>
              <a:t>bilingüe</a:t>
            </a:r>
            <a:endParaRPr lang="pt-BR" sz="1200" b="1" dirty="0">
              <a:solidFill>
                <a:schemeClr val="accent1"/>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Colección de cuentos en la que </a:t>
            </a:r>
            <a:r>
              <a:rPr lang="es-ES" sz="900" dirty="0" err="1">
                <a:solidFill>
                  <a:schemeClr val="bg2"/>
                </a:solidFill>
                <a:latin typeface="Calibri"/>
                <a:ea typeface="Calibri"/>
                <a:cs typeface="Calibri"/>
                <a:sym typeface="Calibri"/>
              </a:rPr>
              <a:t>Zerus</a:t>
            </a:r>
            <a:r>
              <a:rPr lang="es-ES" sz="900" dirty="0">
                <a:solidFill>
                  <a:schemeClr val="bg2"/>
                </a:solidFill>
                <a:latin typeface="Calibri"/>
                <a:ea typeface="Calibri"/>
                <a:cs typeface="Calibri"/>
                <a:sym typeface="Calibri"/>
              </a:rPr>
              <a:t> y </a:t>
            </a:r>
            <a:r>
              <a:rPr lang="es-ES" sz="900" dirty="0" err="1">
                <a:solidFill>
                  <a:schemeClr val="bg2"/>
                </a:solidFill>
                <a:latin typeface="Calibri"/>
                <a:ea typeface="Calibri"/>
                <a:cs typeface="Calibri"/>
                <a:sym typeface="Calibri"/>
              </a:rPr>
              <a:t>Ona</a:t>
            </a:r>
            <a:r>
              <a:rPr lang="es-ES" sz="900" dirty="0">
                <a:solidFill>
                  <a:schemeClr val="bg2"/>
                </a:solidFill>
                <a:latin typeface="Calibri"/>
                <a:ea typeface="Calibri"/>
                <a:cs typeface="Calibri"/>
                <a:sym typeface="Calibri"/>
              </a:rPr>
              <a:t> viven en el corazón de los ordenadores, junto a millones de otros ceros y unos. ¡Es El Mundo Binario! Descubre como estos dos personajes pueden ayudarte a introducir conceptos informáticos y robóticos a través de la lectura y las ilustraciones. Incluye una colección completa en castellano y otra colección completa en inglés:</a:t>
            </a:r>
          </a:p>
          <a:p>
            <a:pPr marL="2333625" marR="0" lvl="0" algn="just" rtl="0">
              <a:lnSpc>
                <a:spcPct val="115000"/>
              </a:lnSpc>
              <a:spcBef>
                <a:spcPts val="0"/>
              </a:spcBef>
              <a:spcAft>
                <a:spcPts val="0"/>
              </a:spcAft>
              <a:buClr>
                <a:srgbClr val="000000"/>
              </a:buClr>
              <a:buSzPts val="1200"/>
              <a:buFont typeface="Arial"/>
              <a:buNone/>
            </a:pPr>
            <a:r>
              <a:rPr lang="es-ES" sz="900" dirty="0" err="1">
                <a:solidFill>
                  <a:schemeClr val="bg2"/>
                </a:solidFill>
                <a:latin typeface="Calibri"/>
                <a:ea typeface="Calibri"/>
                <a:cs typeface="Calibri"/>
                <a:sym typeface="Calibri"/>
              </a:rPr>
              <a:t>Zerus</a:t>
            </a:r>
            <a:r>
              <a:rPr lang="es-ES" sz="900" dirty="0">
                <a:solidFill>
                  <a:schemeClr val="bg2"/>
                </a:solidFill>
                <a:latin typeface="Calibri"/>
                <a:ea typeface="Calibri"/>
                <a:cs typeface="Calibri"/>
                <a:sym typeface="Calibri"/>
              </a:rPr>
              <a:t> &amp; </a:t>
            </a:r>
            <a:r>
              <a:rPr lang="es-ES" sz="900" dirty="0" err="1">
                <a:solidFill>
                  <a:schemeClr val="bg2"/>
                </a:solidFill>
                <a:latin typeface="Calibri"/>
                <a:ea typeface="Calibri"/>
                <a:cs typeface="Calibri"/>
                <a:sym typeface="Calibri"/>
              </a:rPr>
              <a:t>Ona</a:t>
            </a:r>
            <a:r>
              <a:rPr lang="es-ES" sz="900" dirty="0">
                <a:solidFill>
                  <a:schemeClr val="bg2"/>
                </a:solidFill>
                <a:latin typeface="Calibri"/>
                <a:ea typeface="Calibri"/>
                <a:cs typeface="Calibri"/>
                <a:sym typeface="Calibri"/>
              </a:rPr>
              <a:t>: Bienvenido a nuestro mundo / </a:t>
            </a:r>
            <a:r>
              <a:rPr lang="es-ES" sz="900" dirty="0" err="1">
                <a:solidFill>
                  <a:schemeClr val="bg2"/>
                </a:solidFill>
                <a:latin typeface="Calibri"/>
                <a:ea typeface="Calibri"/>
                <a:cs typeface="Calibri"/>
                <a:sym typeface="Calibri"/>
              </a:rPr>
              <a:t>Welcome</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to</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our</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World</a:t>
            </a:r>
            <a:endParaRPr lang="es-ES" sz="900" dirty="0">
              <a:solidFill>
                <a:schemeClr val="bg2"/>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es-ES" sz="900" dirty="0" err="1">
                <a:solidFill>
                  <a:schemeClr val="bg2"/>
                </a:solidFill>
                <a:latin typeface="Calibri"/>
                <a:ea typeface="Calibri"/>
                <a:cs typeface="Calibri"/>
                <a:sym typeface="Calibri"/>
              </a:rPr>
              <a:t>Zerus</a:t>
            </a:r>
            <a:r>
              <a:rPr lang="es-ES" sz="900" dirty="0">
                <a:solidFill>
                  <a:schemeClr val="bg2"/>
                </a:solidFill>
                <a:latin typeface="Calibri"/>
                <a:ea typeface="Calibri"/>
                <a:cs typeface="Calibri"/>
                <a:sym typeface="Calibri"/>
              </a:rPr>
              <a:t> &amp; </a:t>
            </a:r>
            <a:r>
              <a:rPr lang="es-ES" sz="900" dirty="0" err="1">
                <a:solidFill>
                  <a:schemeClr val="bg2"/>
                </a:solidFill>
                <a:latin typeface="Calibri"/>
                <a:ea typeface="Calibri"/>
                <a:cs typeface="Calibri"/>
                <a:sym typeface="Calibri"/>
              </a:rPr>
              <a:t>Ona</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Zerus</a:t>
            </a:r>
            <a:r>
              <a:rPr lang="es-ES" sz="900" dirty="0">
                <a:solidFill>
                  <a:schemeClr val="bg2"/>
                </a:solidFill>
                <a:latin typeface="Calibri"/>
                <a:ea typeface="Calibri"/>
                <a:cs typeface="Calibri"/>
                <a:sym typeface="Calibri"/>
              </a:rPr>
              <a:t> tiene un virus / </a:t>
            </a:r>
            <a:r>
              <a:rPr lang="es-ES" sz="900" dirty="0" err="1">
                <a:solidFill>
                  <a:schemeClr val="bg2"/>
                </a:solidFill>
                <a:latin typeface="Calibri"/>
                <a:ea typeface="Calibri"/>
                <a:cs typeface="Calibri"/>
                <a:sym typeface="Calibri"/>
              </a:rPr>
              <a:t>Zerus</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gets</a:t>
            </a:r>
            <a:r>
              <a:rPr lang="es-ES" sz="900" dirty="0">
                <a:solidFill>
                  <a:schemeClr val="bg2"/>
                </a:solidFill>
                <a:latin typeface="Calibri"/>
                <a:ea typeface="Calibri"/>
                <a:cs typeface="Calibri"/>
                <a:sym typeface="Calibri"/>
              </a:rPr>
              <a:t> a virus</a:t>
            </a:r>
          </a:p>
          <a:p>
            <a:pPr marL="2333625" marR="0" lvl="0" algn="just" rtl="0">
              <a:lnSpc>
                <a:spcPct val="115000"/>
              </a:lnSpc>
              <a:spcBef>
                <a:spcPts val="0"/>
              </a:spcBef>
              <a:spcAft>
                <a:spcPts val="0"/>
              </a:spcAft>
              <a:buClr>
                <a:srgbClr val="000000"/>
              </a:buClr>
              <a:buSzPts val="1200"/>
              <a:buFont typeface="Arial"/>
              <a:buNone/>
            </a:pPr>
            <a:r>
              <a:rPr lang="es-ES" sz="900" dirty="0" err="1">
                <a:solidFill>
                  <a:schemeClr val="bg2"/>
                </a:solidFill>
                <a:latin typeface="Calibri"/>
                <a:ea typeface="Calibri"/>
                <a:cs typeface="Calibri"/>
                <a:sym typeface="Calibri"/>
              </a:rPr>
              <a:t>Zerus</a:t>
            </a:r>
            <a:r>
              <a:rPr lang="es-ES" sz="900" dirty="0">
                <a:solidFill>
                  <a:schemeClr val="bg2"/>
                </a:solidFill>
                <a:latin typeface="Calibri"/>
                <a:ea typeface="Calibri"/>
                <a:cs typeface="Calibri"/>
                <a:sym typeface="Calibri"/>
              </a:rPr>
              <a:t> &amp; </a:t>
            </a:r>
            <a:r>
              <a:rPr lang="es-ES" sz="900" dirty="0" err="1">
                <a:solidFill>
                  <a:schemeClr val="bg2"/>
                </a:solidFill>
                <a:latin typeface="Calibri"/>
                <a:ea typeface="Calibri"/>
                <a:cs typeface="Calibri"/>
                <a:sym typeface="Calibri"/>
              </a:rPr>
              <a:t>Ona</a:t>
            </a:r>
            <a:r>
              <a:rPr lang="es-ES" sz="900" dirty="0">
                <a:solidFill>
                  <a:schemeClr val="bg2"/>
                </a:solidFill>
                <a:latin typeface="Calibri"/>
                <a:ea typeface="Calibri"/>
                <a:cs typeface="Calibri"/>
                <a:sym typeface="Calibri"/>
              </a:rPr>
              <a:t>: Una visita a la ALU /A </a:t>
            </a:r>
            <a:r>
              <a:rPr lang="es-ES" sz="900" dirty="0" err="1">
                <a:solidFill>
                  <a:schemeClr val="bg2"/>
                </a:solidFill>
                <a:latin typeface="Calibri"/>
                <a:ea typeface="Calibri"/>
                <a:cs typeface="Calibri"/>
                <a:sym typeface="Calibri"/>
              </a:rPr>
              <a:t>visit</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to</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the</a:t>
            </a:r>
            <a:r>
              <a:rPr lang="es-ES" sz="900" dirty="0">
                <a:solidFill>
                  <a:schemeClr val="bg2"/>
                </a:solidFill>
                <a:latin typeface="Calibri"/>
                <a:ea typeface="Calibri"/>
                <a:cs typeface="Calibri"/>
                <a:sym typeface="Calibri"/>
              </a:rPr>
              <a:t> ALU</a:t>
            </a:r>
          </a:p>
          <a:p>
            <a:pPr marL="0" marR="0" lvl="0" indent="0" algn="just" rtl="0">
              <a:lnSpc>
                <a:spcPct val="115000"/>
              </a:lnSpc>
              <a:spcBef>
                <a:spcPts val="0"/>
              </a:spcBef>
              <a:spcAft>
                <a:spcPts val="0"/>
              </a:spcAft>
              <a:buClr>
                <a:srgbClr val="000000"/>
              </a:buClr>
              <a:buSzPts val="1200"/>
              <a:buFont typeface="Arial"/>
              <a:buNone/>
            </a:pPr>
            <a:endParaRPr lang="es-ES" sz="900" dirty="0">
              <a:solidFill>
                <a:schemeClr val="bg2"/>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r>
              <a:rPr lang="es-ES" sz="1100" b="0" i="1" u="none" strike="noStrike" cap="none" dirty="0">
                <a:solidFill>
                  <a:srgbClr val="595959"/>
                </a:solidFill>
                <a:latin typeface="Calibri"/>
                <a:ea typeface="Calibri"/>
                <a:cs typeface="Calibri"/>
                <a:sym typeface="Calibri"/>
              </a:rPr>
              <a:t>Productos donados por </a:t>
            </a:r>
            <a:r>
              <a:rPr lang="es-ES" sz="1100" b="0" i="1" u="none" strike="noStrike" cap="none" dirty="0">
                <a:solidFill>
                  <a:srgbClr val="595959"/>
                </a:solidFill>
                <a:latin typeface="Calibri"/>
                <a:ea typeface="Calibri"/>
                <a:cs typeface="Calibri"/>
                <a:sym typeface="Calibri"/>
                <a:hlinkClick r:id="rId3"/>
              </a:rPr>
              <a:t>Prodel, S.A.</a:t>
            </a:r>
            <a:endParaRPr lang="es-ES" sz="1100" b="0" i="1" u="none" strike="noStrike" cap="none" dirty="0">
              <a:solidFill>
                <a:srgbClr val="595959"/>
              </a:solidFill>
              <a:latin typeface="Calibri"/>
              <a:ea typeface="Calibri"/>
              <a:cs typeface="Calibri"/>
              <a:sym typeface="Calibri"/>
            </a:endParaRPr>
          </a:p>
        </p:txBody>
      </p:sp>
      <p:pic>
        <p:nvPicPr>
          <p:cNvPr id="106" name="Google Shape;106;g170a0bc9540_0_7"/>
          <p:cNvPicPr preferRelativeResize="0"/>
          <p:nvPr/>
        </p:nvPicPr>
        <p:blipFill>
          <a:blip r:embed="rId4"/>
          <a:srcRect t="12822" b="12822"/>
          <a:stretch/>
        </p:blipFill>
        <p:spPr>
          <a:xfrm>
            <a:off x="469208" y="1587349"/>
            <a:ext cx="1990186" cy="1206648"/>
          </a:xfrm>
          <a:prstGeom prst="rect">
            <a:avLst/>
          </a:prstGeom>
          <a:noFill/>
          <a:ln>
            <a:noFill/>
          </a:ln>
        </p:spPr>
      </p:pic>
      <p:sp>
        <p:nvSpPr>
          <p:cNvPr id="107" name="Google Shape;107;g170a0bc9540_0_7"/>
          <p:cNvSpPr txBox="1"/>
          <p:nvPr/>
        </p:nvSpPr>
        <p:spPr>
          <a:xfrm>
            <a:off x="245435" y="5041252"/>
            <a:ext cx="6290920" cy="2746865"/>
          </a:xfrm>
          <a:prstGeom prst="rect">
            <a:avLst/>
          </a:prstGeom>
          <a:solidFill>
            <a:srgbClr val="F2F2F2"/>
          </a:solidFill>
          <a:ln>
            <a:noFill/>
          </a:ln>
        </p:spPr>
        <p:txBody>
          <a:bodyPr spcFirstLastPara="1" wrap="square" lIns="91425" tIns="45700" rIns="91425" bIns="45700" anchor="t" anchorCtr="0">
            <a:spAutoFit/>
          </a:bodyPr>
          <a:lstStyle/>
          <a:p>
            <a:pPr marL="2333625" marR="0" lvl="0" algn="just" rtl="0">
              <a:lnSpc>
                <a:spcPct val="115000"/>
              </a:lnSpc>
              <a:spcBef>
                <a:spcPts val="0"/>
              </a:spcBef>
              <a:spcAft>
                <a:spcPts val="0"/>
              </a:spcAft>
              <a:buClr>
                <a:srgbClr val="000000"/>
              </a:buClr>
              <a:buSzPts val="1200"/>
              <a:buFont typeface="Arial"/>
              <a:buNone/>
            </a:pPr>
            <a:r>
              <a:rPr lang="es-ES" sz="1200" b="1" dirty="0">
                <a:solidFill>
                  <a:schemeClr val="accent1"/>
                </a:solidFill>
                <a:latin typeface="Calibri"/>
                <a:ea typeface="Calibri"/>
                <a:cs typeface="Calibri"/>
                <a:sym typeface="Calibri"/>
              </a:rPr>
              <a:t>Set Básico de </a:t>
            </a:r>
            <a:r>
              <a:rPr lang="es-ES" sz="1200" b="1" dirty="0" err="1">
                <a:solidFill>
                  <a:schemeClr val="accent1"/>
                </a:solidFill>
                <a:latin typeface="Calibri"/>
                <a:ea typeface="Calibri"/>
                <a:cs typeface="Calibri"/>
                <a:sym typeface="Calibri"/>
              </a:rPr>
              <a:t>Brick’R’knowledge</a:t>
            </a:r>
            <a:endParaRPr lang="es-ES" sz="1200" b="1" dirty="0">
              <a:solidFill>
                <a:schemeClr val="accent1"/>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El Set Básico de </a:t>
            </a:r>
            <a:r>
              <a:rPr lang="es-ES" sz="900" dirty="0" err="1">
                <a:solidFill>
                  <a:schemeClr val="bg2"/>
                </a:solidFill>
                <a:latin typeface="Calibri"/>
                <a:ea typeface="Calibri"/>
                <a:cs typeface="Calibri"/>
                <a:sym typeface="Calibri"/>
              </a:rPr>
              <a:t>Brick’R’knowledge</a:t>
            </a:r>
            <a:r>
              <a:rPr lang="es-ES" sz="900" dirty="0">
                <a:solidFill>
                  <a:schemeClr val="bg2"/>
                </a:solidFill>
                <a:latin typeface="Calibri"/>
                <a:ea typeface="Calibri"/>
                <a:cs typeface="Calibri"/>
                <a:sym typeface="Calibri"/>
              </a:rPr>
              <a:t> ofrece la posibilidad de introducirse de forma sencilla a la electrónica y muestra con sus </a:t>
            </a:r>
            <a:r>
              <a:rPr lang="es-ES" sz="900" dirty="0" err="1">
                <a:solidFill>
                  <a:schemeClr val="bg2"/>
                </a:solidFill>
                <a:latin typeface="Calibri"/>
                <a:ea typeface="Calibri"/>
                <a:cs typeface="Calibri"/>
                <a:sym typeface="Calibri"/>
              </a:rPr>
              <a:t>Bricks</a:t>
            </a:r>
            <a:r>
              <a:rPr lang="es-ES" sz="900" dirty="0">
                <a:solidFill>
                  <a:schemeClr val="bg2"/>
                </a:solidFill>
                <a:latin typeface="Calibri"/>
                <a:ea typeface="Calibri"/>
                <a:cs typeface="Calibri"/>
                <a:sym typeface="Calibri"/>
              </a:rPr>
              <a:t> las variables y funciones más importantes, así como los componentes más básicos. Es un kit ideal para principiantes y permite realizar desde circuitos simples a otros más complejos. </a:t>
            </a:r>
            <a:r>
              <a:rPr lang="es-ES" sz="900" dirty="0" err="1">
                <a:solidFill>
                  <a:schemeClr val="bg2"/>
                </a:solidFill>
                <a:latin typeface="Calibri"/>
                <a:ea typeface="Calibri"/>
                <a:cs typeface="Calibri"/>
                <a:sym typeface="Calibri"/>
              </a:rPr>
              <a:t>Brick’R’knowledge</a:t>
            </a:r>
            <a:r>
              <a:rPr lang="es-ES" sz="900" dirty="0">
                <a:solidFill>
                  <a:schemeClr val="bg2"/>
                </a:solidFill>
                <a:latin typeface="Calibri"/>
                <a:ea typeface="Calibri"/>
                <a:cs typeface="Calibri"/>
                <a:sym typeface="Calibri"/>
              </a:rPr>
              <a:t> es un sistema de aprendizaje y experimentación abierto, que se adapta a las necesidades individuales.</a:t>
            </a:r>
          </a:p>
          <a:p>
            <a:pPr marL="2333625" marR="0" lvl="0" algn="just" rtl="0">
              <a:lnSpc>
                <a:spcPct val="115000"/>
              </a:lnSpc>
              <a:spcBef>
                <a:spcPts val="0"/>
              </a:spcBef>
              <a:spcAft>
                <a:spcPts val="0"/>
              </a:spcAft>
              <a:buClr>
                <a:srgbClr val="000000"/>
              </a:buClr>
              <a:buSzPts val="1200"/>
              <a:buFont typeface="Arial"/>
              <a:buNone/>
            </a:pPr>
            <a:endParaRPr lang="es-ES" sz="1100" dirty="0">
              <a:solidFill>
                <a:schemeClr val="bg2"/>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endParaRPr lang="es-ES" sz="1200" b="1" dirty="0">
              <a:solidFill>
                <a:schemeClr val="accent1"/>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es-ES" sz="1200" b="1" dirty="0">
                <a:solidFill>
                  <a:schemeClr val="accent1"/>
                </a:solidFill>
                <a:latin typeface="Calibri"/>
                <a:ea typeface="Calibri"/>
                <a:cs typeface="Calibri"/>
                <a:sym typeface="Calibri"/>
              </a:rPr>
              <a:t>4duino Starter Kit UNO</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Kit de 4duino con variedad de sensores y actuadores para desarrollar proyectos de todo tipo. Incluye </a:t>
            </a:r>
            <a:r>
              <a:rPr lang="es-ES" sz="900" dirty="0" err="1">
                <a:solidFill>
                  <a:schemeClr val="bg2"/>
                </a:solidFill>
                <a:latin typeface="Calibri"/>
                <a:ea typeface="Calibri"/>
                <a:cs typeface="Calibri"/>
                <a:sym typeface="Calibri"/>
              </a:rPr>
              <a:t>protoboard</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displays</a:t>
            </a:r>
            <a:r>
              <a:rPr lang="es-ES" sz="900" dirty="0">
                <a:solidFill>
                  <a:schemeClr val="bg2"/>
                </a:solidFill>
                <a:latin typeface="Calibri"/>
                <a:ea typeface="Calibri"/>
                <a:cs typeface="Calibri"/>
                <a:sym typeface="Calibri"/>
              </a:rPr>
              <a:t>, servos, sensor de color, sensor de temperatura, leds, pulsadores... entre otros componentes.</a:t>
            </a:r>
          </a:p>
          <a:p>
            <a:pPr marL="0" marR="0" lvl="0" indent="0" algn="just" rtl="0">
              <a:lnSpc>
                <a:spcPct val="115000"/>
              </a:lnSpc>
              <a:spcBef>
                <a:spcPts val="0"/>
              </a:spcBef>
              <a:spcAft>
                <a:spcPts val="0"/>
              </a:spcAft>
              <a:buClr>
                <a:srgbClr val="000000"/>
              </a:buClr>
              <a:buSzPts val="1200"/>
              <a:buFont typeface="Arial"/>
              <a:buNone/>
            </a:pPr>
            <a:endParaRPr lang="es-ES" sz="1100" dirty="0">
              <a:solidFill>
                <a:schemeClr val="bg2"/>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200"/>
              <a:buFont typeface="Arial"/>
              <a:buNone/>
            </a:pPr>
            <a:r>
              <a:rPr lang="es-ES" sz="1100" i="1" dirty="0">
                <a:solidFill>
                  <a:schemeClr val="bg2"/>
                </a:solidFill>
                <a:latin typeface="Calibri"/>
                <a:ea typeface="Calibri"/>
                <a:cs typeface="Calibri"/>
                <a:sym typeface="Calibri"/>
              </a:rPr>
              <a:t>Productos donados por </a:t>
            </a:r>
            <a:r>
              <a:rPr lang="es-ES" sz="1100" i="1" dirty="0">
                <a:solidFill>
                  <a:schemeClr val="bg2"/>
                </a:solidFill>
                <a:latin typeface="Calibri"/>
                <a:ea typeface="Calibri"/>
                <a:cs typeface="Calibri"/>
                <a:sym typeface="Calibri"/>
                <a:hlinkClick r:id="rId5"/>
              </a:rPr>
              <a:t>ALLNET</a:t>
            </a:r>
            <a:endParaRPr lang="es-ES" sz="1100" i="1" dirty="0">
              <a:solidFill>
                <a:schemeClr val="bg2"/>
              </a:solidFill>
              <a:latin typeface="Calibri"/>
              <a:ea typeface="Calibri"/>
              <a:cs typeface="Calibri"/>
              <a:sym typeface="Calibri"/>
            </a:endParaRPr>
          </a:p>
        </p:txBody>
      </p:sp>
      <p:pic>
        <p:nvPicPr>
          <p:cNvPr id="109" name="Google Shape;109;g170a0bc9540_0_7"/>
          <p:cNvPicPr preferRelativeResize="0"/>
          <p:nvPr/>
        </p:nvPicPr>
        <p:blipFill rotWithShape="1">
          <a:blip r:embed="rId6">
            <a:alphaModFix/>
          </a:blip>
          <a:srcRect t="26831" b="26827"/>
          <a:stretch/>
        </p:blipFill>
        <p:spPr>
          <a:xfrm>
            <a:off x="4772025" y="124459"/>
            <a:ext cx="1958733" cy="537528"/>
          </a:xfrm>
          <a:prstGeom prst="rect">
            <a:avLst/>
          </a:prstGeom>
          <a:noFill/>
          <a:ln>
            <a:noFill/>
          </a:ln>
        </p:spPr>
      </p:pic>
      <p:pic>
        <p:nvPicPr>
          <p:cNvPr id="110" name="Google Shape;110;g170a0bc9540_0_7"/>
          <p:cNvPicPr preferRelativeResize="0"/>
          <p:nvPr/>
        </p:nvPicPr>
        <p:blipFill>
          <a:blip r:embed="rId7"/>
          <a:srcRect/>
          <a:stretch/>
        </p:blipFill>
        <p:spPr>
          <a:xfrm>
            <a:off x="417286" y="5398446"/>
            <a:ext cx="2028308" cy="798184"/>
          </a:xfrm>
          <a:prstGeom prst="rect">
            <a:avLst/>
          </a:prstGeom>
          <a:noFill/>
          <a:ln>
            <a:noFill/>
          </a:ln>
        </p:spPr>
      </p:pic>
      <p:sp>
        <p:nvSpPr>
          <p:cNvPr id="2" name="CuadroTexto 1">
            <a:extLst>
              <a:ext uri="{FF2B5EF4-FFF2-40B4-BE49-F238E27FC236}">
                <a16:creationId xmlns:a16="http://schemas.microsoft.com/office/drawing/2014/main" id="{9C7B0048-77DF-9AED-BA6D-CA93C11E0D30}"/>
              </a:ext>
            </a:extLst>
          </p:cNvPr>
          <p:cNvSpPr txBox="1"/>
          <p:nvPr/>
        </p:nvSpPr>
        <p:spPr>
          <a:xfrm>
            <a:off x="224238" y="7855560"/>
            <a:ext cx="6333315" cy="1974515"/>
          </a:xfrm>
          <a:prstGeom prst="rect">
            <a:avLst/>
          </a:prstGeom>
          <a:solidFill>
            <a:schemeClr val="tx2"/>
          </a:solidFill>
        </p:spPr>
        <p:txBody>
          <a:bodyPr wrap="square" rtlCol="0">
            <a:spAutoFit/>
          </a:bodyPr>
          <a:lstStyle/>
          <a:p>
            <a:pPr marL="2333625" marR="0" lvl="0" algn="just" rtl="0">
              <a:lnSpc>
                <a:spcPct val="115000"/>
              </a:lnSpc>
              <a:spcBef>
                <a:spcPts val="0"/>
              </a:spcBef>
              <a:spcAft>
                <a:spcPts val="0"/>
              </a:spcAft>
              <a:buClr>
                <a:srgbClr val="000000"/>
              </a:buClr>
              <a:buSzPts val="1200"/>
              <a:buFont typeface="Arial"/>
              <a:buNone/>
            </a:pPr>
            <a:r>
              <a:rPr lang="es-ES" sz="1200" b="1" dirty="0" err="1">
                <a:solidFill>
                  <a:schemeClr val="accent1"/>
                </a:solidFill>
                <a:latin typeface="Calibri"/>
                <a:ea typeface="Calibri"/>
                <a:cs typeface="Calibri"/>
                <a:sym typeface="Calibri"/>
              </a:rPr>
              <a:t>Brick</a:t>
            </a:r>
            <a:r>
              <a:rPr lang="es-ES" sz="1200" b="1" dirty="0">
                <a:solidFill>
                  <a:schemeClr val="accent1"/>
                </a:solidFill>
                <a:latin typeface="Calibri"/>
                <a:ea typeface="Calibri"/>
                <a:cs typeface="Calibri"/>
                <a:sym typeface="Calibri"/>
              </a:rPr>
              <a:t> </a:t>
            </a:r>
            <a:r>
              <a:rPr lang="es-ES" sz="1200" b="1" dirty="0" err="1">
                <a:solidFill>
                  <a:schemeClr val="accent1"/>
                </a:solidFill>
                <a:latin typeface="Calibri"/>
                <a:ea typeface="Calibri"/>
                <a:cs typeface="Calibri"/>
                <a:sym typeface="Calibri"/>
              </a:rPr>
              <a:t>Blast</a:t>
            </a:r>
            <a:endParaRPr lang="es-ES" sz="1200" b="1" dirty="0">
              <a:solidFill>
                <a:schemeClr val="accent1"/>
              </a:solidFill>
              <a:latin typeface="Calibri"/>
              <a:ea typeface="Calibri"/>
              <a:cs typeface="Calibri"/>
              <a:sym typeface="Calibri"/>
            </a:endParaRPr>
          </a:p>
          <a:p>
            <a:pPr marL="2333625" marR="0" lvl="0" algn="just" rtl="0">
              <a:lnSpc>
                <a:spcPct val="115000"/>
              </a:lnSpc>
              <a:spcBef>
                <a:spcPts val="0"/>
              </a:spcBef>
              <a:spcAft>
                <a:spcPts val="0"/>
              </a:spcAft>
              <a:buClr>
                <a:srgbClr val="000000"/>
              </a:buClr>
              <a:buSzPts val="1200"/>
              <a:buFont typeface="Arial"/>
              <a:buNone/>
            </a:pPr>
            <a:r>
              <a:rPr lang="es-ES" sz="900" dirty="0" err="1">
                <a:solidFill>
                  <a:schemeClr val="bg2"/>
                </a:solidFill>
                <a:latin typeface="Calibri"/>
                <a:ea typeface="Calibri"/>
                <a:cs typeface="Calibri"/>
                <a:sym typeface="Calibri"/>
              </a:rPr>
              <a:t>Brick</a:t>
            </a:r>
            <a:r>
              <a:rPr lang="es-ES" sz="900" dirty="0">
                <a:solidFill>
                  <a:schemeClr val="bg2"/>
                </a:solidFill>
                <a:latin typeface="Calibri"/>
                <a:ea typeface="Calibri"/>
                <a:cs typeface="Calibri"/>
                <a:sym typeface="Calibri"/>
              </a:rPr>
              <a:t> </a:t>
            </a:r>
            <a:r>
              <a:rPr lang="es-ES" sz="900" dirty="0" err="1">
                <a:solidFill>
                  <a:schemeClr val="bg2"/>
                </a:solidFill>
                <a:latin typeface="Calibri"/>
                <a:ea typeface="Calibri"/>
                <a:cs typeface="Calibri"/>
                <a:sym typeface="Calibri"/>
              </a:rPr>
              <a:t>Blast</a:t>
            </a:r>
            <a:r>
              <a:rPr lang="es-ES" sz="900" dirty="0">
                <a:solidFill>
                  <a:schemeClr val="bg2"/>
                </a:solidFill>
                <a:latin typeface="Calibri"/>
                <a:ea typeface="Calibri"/>
                <a:cs typeface="Calibri"/>
                <a:sym typeface="Calibri"/>
              </a:rPr>
              <a:t> es un kit de robótica que tiene como protagonista el robot  Sphero Mini.</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Juega en familia, solo o con tus amigos gracias a las 8 divertidas actividades con más de 30 variaciones. Aprende y disfruta de la robótica.</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Edición limitada</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Sácale todo el jugo al divertido robot Sphero Mini</a:t>
            </a:r>
          </a:p>
          <a:p>
            <a:pPr marL="2333625" marR="0" lvl="0" algn="just" rtl="0">
              <a:lnSpc>
                <a:spcPct val="115000"/>
              </a:lnSpc>
              <a:spcBef>
                <a:spcPts val="0"/>
              </a:spcBef>
              <a:spcAft>
                <a:spcPts val="0"/>
              </a:spcAft>
              <a:buClr>
                <a:srgbClr val="000000"/>
              </a:buClr>
              <a:buSzPts val="1200"/>
              <a:buFont typeface="Arial"/>
              <a:buNone/>
            </a:pPr>
            <a:r>
              <a:rPr lang="es-ES" sz="900" dirty="0">
                <a:solidFill>
                  <a:schemeClr val="bg2"/>
                </a:solidFill>
                <a:latin typeface="Calibri"/>
                <a:ea typeface="Calibri"/>
                <a:cs typeface="Calibri"/>
                <a:sym typeface="Calibri"/>
              </a:rPr>
              <a:t>Con este kit de robótica podrás jugar utilizando tecnología y fomentando la creatividad a través de las más de 30 variaciones de actividades que se ofrecen.</a:t>
            </a:r>
          </a:p>
          <a:p>
            <a:pPr marL="0" marR="0" lvl="0" indent="0" algn="just" rtl="0">
              <a:lnSpc>
                <a:spcPct val="115000"/>
              </a:lnSpc>
              <a:spcBef>
                <a:spcPts val="0"/>
              </a:spcBef>
              <a:spcAft>
                <a:spcPts val="0"/>
              </a:spcAft>
              <a:buClr>
                <a:srgbClr val="000000"/>
              </a:buClr>
              <a:buSzPts val="1200"/>
              <a:buFont typeface="Arial"/>
              <a:buNone/>
            </a:pPr>
            <a:endParaRPr lang="es-ES" sz="1200" b="1" dirty="0">
              <a:solidFill>
                <a:schemeClr val="accent1"/>
              </a:solidFill>
              <a:latin typeface="Calibri"/>
              <a:ea typeface="Calibri"/>
              <a:cs typeface="Calibri"/>
              <a:sym typeface="Calibri"/>
            </a:endParaRPr>
          </a:p>
          <a:p>
            <a:pPr algn="just">
              <a:lnSpc>
                <a:spcPct val="115000"/>
              </a:lnSpc>
              <a:buSzPts val="1200"/>
            </a:pPr>
            <a:r>
              <a:rPr lang="es-ES" sz="1100" i="1" dirty="0">
                <a:solidFill>
                  <a:schemeClr val="bg2"/>
                </a:solidFill>
                <a:latin typeface="Calibri"/>
                <a:ea typeface="Calibri"/>
                <a:cs typeface="Calibri"/>
                <a:sym typeface="Calibri"/>
              </a:rPr>
              <a:t>Producto donado por </a:t>
            </a:r>
            <a:r>
              <a:rPr lang="es-ES" sz="1100" i="1" dirty="0" err="1">
                <a:solidFill>
                  <a:schemeClr val="bg2"/>
                </a:solidFill>
                <a:latin typeface="Calibri"/>
                <a:ea typeface="Calibri"/>
                <a:cs typeface="Calibri"/>
                <a:sym typeface="Calibri"/>
                <a:hlinkClick r:id="rId8"/>
              </a:rPr>
              <a:t>TbKids</a:t>
            </a:r>
            <a:endParaRPr lang="es-ES" sz="1100" i="1" dirty="0">
              <a:solidFill>
                <a:schemeClr val="bg2"/>
              </a:solidFill>
              <a:latin typeface="Calibri"/>
              <a:ea typeface="Calibri"/>
              <a:cs typeface="Calibri"/>
              <a:sym typeface="Calibri"/>
            </a:endParaRPr>
          </a:p>
        </p:txBody>
      </p:sp>
      <p:pic>
        <p:nvPicPr>
          <p:cNvPr id="4" name="Imagen 3">
            <a:extLst>
              <a:ext uri="{FF2B5EF4-FFF2-40B4-BE49-F238E27FC236}">
                <a16:creationId xmlns:a16="http://schemas.microsoft.com/office/drawing/2014/main" id="{A691F55F-B65C-9528-046D-4743A16C092C}"/>
              </a:ext>
            </a:extLst>
          </p:cNvPr>
          <p:cNvPicPr>
            <a:picLocks noChangeAspect="1"/>
          </p:cNvPicPr>
          <p:nvPr/>
        </p:nvPicPr>
        <p:blipFill>
          <a:blip r:embed="rId9"/>
          <a:srcRect/>
          <a:stretch/>
        </p:blipFill>
        <p:spPr>
          <a:xfrm>
            <a:off x="386659" y="6449221"/>
            <a:ext cx="2089562" cy="949906"/>
          </a:xfrm>
          <a:prstGeom prst="rect">
            <a:avLst/>
          </a:prstGeom>
        </p:spPr>
      </p:pic>
      <p:pic>
        <p:nvPicPr>
          <p:cNvPr id="5" name="Imagen 4">
            <a:extLst>
              <a:ext uri="{FF2B5EF4-FFF2-40B4-BE49-F238E27FC236}">
                <a16:creationId xmlns:a16="http://schemas.microsoft.com/office/drawing/2014/main" id="{526587C8-6C1A-9F23-59D6-733A866F5E6B}"/>
              </a:ext>
            </a:extLst>
          </p:cNvPr>
          <p:cNvPicPr>
            <a:picLocks noChangeAspect="1"/>
          </p:cNvPicPr>
          <p:nvPr/>
        </p:nvPicPr>
        <p:blipFill>
          <a:blip r:embed="rId10"/>
          <a:stretch>
            <a:fillRect/>
          </a:stretch>
        </p:blipFill>
        <p:spPr>
          <a:xfrm>
            <a:off x="374610" y="8052555"/>
            <a:ext cx="1952188" cy="1301458"/>
          </a:xfrm>
          <a:prstGeom prst="rect">
            <a:avLst/>
          </a:prstGeom>
        </p:spPr>
      </p:pic>
      <p:pic>
        <p:nvPicPr>
          <p:cNvPr id="1026" name="Picture 2">
            <a:extLst>
              <a:ext uri="{FF2B5EF4-FFF2-40B4-BE49-F238E27FC236}">
                <a16:creationId xmlns:a16="http://schemas.microsoft.com/office/drawing/2014/main" id="{DEE9FA32-4EBE-0EFE-2C90-7B88E09CC8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208" y="3239568"/>
            <a:ext cx="2050652" cy="111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813913"/>
      </p:ext>
    </p:extLst>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2566</Words>
  <Application>Microsoft Office PowerPoint</Application>
  <PresentationFormat>A4 (210 x 297 mm)</PresentationFormat>
  <Paragraphs>178</Paragraphs>
  <Slides>8</Slides>
  <Notes>8</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8</vt:i4>
      </vt:variant>
    </vt:vector>
  </HeadingPairs>
  <TitlesOfParts>
    <vt:vector size="11"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Sonia Mata Ortega</dc:creator>
  <cp:lastModifiedBy>Sonia Mata Ortega</cp:lastModifiedBy>
  <cp:revision>22</cp:revision>
  <dcterms:created xsi:type="dcterms:W3CDTF">2021-07-08T11:51:47Z</dcterms:created>
  <dcterms:modified xsi:type="dcterms:W3CDTF">2022-11-08T09:16:03Z</dcterms:modified>
</cp:coreProperties>
</file>